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5"/>
  </p:notesMasterIdLst>
  <p:sldIdLst>
    <p:sldId id="373" r:id="rId2"/>
    <p:sldId id="334" r:id="rId3"/>
    <p:sldId id="412" r:id="rId4"/>
    <p:sldId id="414" r:id="rId5"/>
    <p:sldId id="415" r:id="rId6"/>
    <p:sldId id="413" r:id="rId7"/>
    <p:sldId id="416" r:id="rId8"/>
    <p:sldId id="338" r:id="rId9"/>
    <p:sldId id="380" r:id="rId10"/>
    <p:sldId id="417" r:id="rId11"/>
    <p:sldId id="418" r:id="rId12"/>
    <p:sldId id="419" r:id="rId13"/>
    <p:sldId id="383" r:id="rId14"/>
    <p:sldId id="312" r:id="rId15"/>
    <p:sldId id="385" r:id="rId16"/>
    <p:sldId id="384" r:id="rId17"/>
    <p:sldId id="342" r:id="rId18"/>
    <p:sldId id="343" r:id="rId19"/>
    <p:sldId id="344" r:id="rId20"/>
    <p:sldId id="345" r:id="rId21"/>
    <p:sldId id="386" r:id="rId22"/>
    <p:sldId id="420" r:id="rId23"/>
    <p:sldId id="387" r:id="rId24"/>
    <p:sldId id="421" r:id="rId25"/>
    <p:sldId id="290" r:id="rId26"/>
    <p:sldId id="377" r:id="rId27"/>
    <p:sldId id="355" r:id="rId28"/>
    <p:sldId id="292" r:id="rId29"/>
    <p:sldId id="422" r:id="rId30"/>
    <p:sldId id="423" r:id="rId31"/>
    <p:sldId id="293" r:id="rId32"/>
    <p:sldId id="294" r:id="rId33"/>
    <p:sldId id="296" r:id="rId34"/>
    <p:sldId id="297" r:id="rId35"/>
    <p:sldId id="424" r:id="rId36"/>
    <p:sldId id="425" r:id="rId37"/>
    <p:sldId id="393" r:id="rId38"/>
    <p:sldId id="426" r:id="rId39"/>
    <p:sldId id="301" r:id="rId40"/>
    <p:sldId id="302" r:id="rId41"/>
    <p:sldId id="303" r:id="rId42"/>
    <p:sldId id="394" r:id="rId43"/>
    <p:sldId id="306" r:id="rId44"/>
    <p:sldId id="401" r:id="rId45"/>
    <p:sldId id="403" r:id="rId46"/>
    <p:sldId id="395" r:id="rId47"/>
    <p:sldId id="407" r:id="rId48"/>
    <p:sldId id="428" r:id="rId49"/>
    <p:sldId id="408" r:id="rId50"/>
    <p:sldId id="348" r:id="rId51"/>
    <p:sldId id="368" r:id="rId52"/>
    <p:sldId id="397" r:id="rId53"/>
    <p:sldId id="411" r:id="rId54"/>
    <p:sldId id="409" r:id="rId55"/>
    <p:sldId id="410" r:id="rId56"/>
    <p:sldId id="400" r:id="rId57"/>
    <p:sldId id="304" r:id="rId58"/>
    <p:sldId id="305" r:id="rId59"/>
    <p:sldId id="370" r:id="rId60"/>
    <p:sldId id="427" r:id="rId61"/>
    <p:sldId id="406" r:id="rId62"/>
    <p:sldId id="337" r:id="rId63"/>
    <p:sldId id="374" r:id="rId64"/>
  </p:sldIdLst>
  <p:sldSz cx="12192000" cy="6858000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74" autoAdjust="0"/>
  </p:normalViewPr>
  <p:slideViewPr>
    <p:cSldViewPr>
      <p:cViewPr varScale="1">
        <p:scale>
          <a:sx n="81" d="100"/>
          <a:sy n="81" d="100"/>
        </p:scale>
        <p:origin x="64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BBF8B3-F915-4947-953A-9A56528098B6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1D083C-17E3-45E0-9A18-9EFC3340E6E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0574811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KeV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BCED87-4904-4E61-A897-45AFC0C54EA0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59858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1D083C-17E3-45E0-9A18-9EFC3340E6E9}" type="slidenum">
              <a:rPr lang="sr-Latn-CS" altLang="en-US" smtClean="0"/>
              <a:pPr>
                <a:defRPr/>
              </a:pPr>
              <a:t>9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513701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Carotid Body Tumors</a:t>
            </a:r>
          </a:p>
          <a:p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Vagal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Paragangliomas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Glomus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Tympanicum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Glomus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Jugulare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Tumors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paragangliomas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the head and neck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1B969-3B39-48E5-8941-9332391882C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780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13.2</a:t>
            </a:r>
            <a:r>
              <a:rPr lang="sr-Latn-RS" dirty="0" smtClean="0"/>
              <a:t>h </a:t>
            </a:r>
            <a:r>
              <a:rPr lang="en-US" dirty="0" smtClean="0"/>
              <a:t>159 </a:t>
            </a:r>
            <a:r>
              <a:rPr lang="en-US" dirty="0" err="1" smtClean="0">
                <a:hlinkClick r:id="rId3" tooltip="KeV"/>
              </a:rPr>
              <a:t>keV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1B969-3B39-48E5-8941-9332391882C7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59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7C76226-505B-44E2-A2E9-071970C21420}" type="slidenum">
              <a:rPr lang="en-US" altLang="en-US" smtClean="0"/>
              <a:pPr>
                <a:spcBef>
                  <a:spcPct val="0"/>
                </a:spcBef>
              </a:pPr>
              <a:t>62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52090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06500" y="3648076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06500" y="3648076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E7EBFE95-CE2F-42B5-863C-BC61F98C22EE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367" y="6354763"/>
            <a:ext cx="16256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73EC0-3E04-42FA-BD34-AA1C7750992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013223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AE8E-7C51-43A8-9607-FD87D02976E0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B8BD7-C732-4016-B97A-1C175A84D01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833748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traight Connector 12"/>
          <p:cNvSpPr>
            <a:spLocks noChangeShapeType="1"/>
          </p:cNvSpPr>
          <p:nvPr/>
        </p:nvSpPr>
        <p:spPr bwMode="auto">
          <a:xfrm rot="5400000">
            <a:off x="5816071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0129-3532-4AFF-A9A8-FA2AB9D174B2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DF0F1-89B8-4FCB-B66E-73A54A0EBB7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28488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667" y="263525"/>
            <a:ext cx="8187267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201" y="1544639"/>
            <a:ext cx="10945284" cy="2263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201" y="3960813"/>
            <a:ext cx="10945284" cy="2265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61346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24F96-1BBB-42B4-89F9-82F1C0752C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2825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1422400" y="76200"/>
            <a:ext cx="10688320" cy="685800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102413" tIns="51206" rIns="102413" bIns="51206"/>
          <a:lstStyle/>
          <a:p>
            <a:pPr algn="ctr" defTabSz="1024128" latinLnBrk="1">
              <a:defRPr/>
            </a:pPr>
            <a:endParaRPr lang="en-US" sz="4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524000" y="914400"/>
            <a:ext cx="10464800" cy="5410200"/>
          </a:xfrm>
          <a:prstGeom prst="rect">
            <a:avLst/>
          </a:prstGeom>
        </p:spPr>
        <p:txBody>
          <a:bodyPr lIns="102413" tIns="51206" rIns="102413" bIns="51206"/>
          <a:lstStyle>
            <a:lvl1pPr>
              <a:defRPr sz="36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1625600" y="76200"/>
            <a:ext cx="10261600" cy="685800"/>
          </a:xfrm>
          <a:prstGeom prst="rect">
            <a:avLst/>
          </a:prstGeom>
        </p:spPr>
        <p:txBody>
          <a:bodyPr lIns="102413" tIns="51206" rIns="102413" bIns="51206"/>
          <a:lstStyle>
            <a:lvl1pPr algn="ctr">
              <a:buNone/>
              <a:defRPr sz="4000" b="1">
                <a:effectLst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335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D2708-2D57-43AD-AA0D-C2A446C70EA5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E130F-CAFE-43BE-9B25-44E82B74F0B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9525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819401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2819401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A26D39BE-3245-4A14-B683-7216A21B1C0B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634" y="6354763"/>
            <a:ext cx="2027767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3EECA9B1-9A24-4CFC-AD6C-E9D87FB2767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79861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80466-3FD0-4F46-84DA-48DFF38F3D38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50735-7EB7-47F7-AAED-4B1F2D4A6031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892608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28D1E-A74C-4D93-98B1-DB5AB01D0DEE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70E60-079A-47CA-8762-3A0A00B9C8D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75372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5CC70-9E75-43D0-A516-29C6AFDA5549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32CA4-8D7B-41DD-9B63-DE3CDFBBEC87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290097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1D62E-3054-4695-BEE5-71CD4E66E535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196F-6F54-4E8C-88FC-81C4C9BA7EA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355715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5220229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6B8F7-DC12-4B1F-A11C-76D8A0346E76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B533A-DF59-4177-ADF8-2FC9570021BE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657810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1" y="500063"/>
            <a:ext cx="243417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A1724CC9-625D-4FDD-B248-EA3B32F0D3D8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369D680B-18E1-44C6-8C43-A43603B0E46B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203150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219200"/>
            <a:ext cx="109728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1" y="6356351"/>
            <a:ext cx="3052233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464653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BB9D46-14F2-45C5-A5CC-0AD21366C8AA}" type="datetimeFigureOut">
              <a:rPr lang="sr-Latn-CS"/>
              <a:pPr>
                <a:defRPr/>
              </a:pPr>
              <a:t>11.12.2023.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5033" y="6356351"/>
            <a:ext cx="46736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464653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033" y="6356351"/>
            <a:ext cx="2641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464653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AD24871-75A8-4BC4-86E6-79A0682CA84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2" r:id="rId2"/>
    <p:sldLayoutId id="2147483797" r:id="rId3"/>
    <p:sldLayoutId id="2147483793" r:id="rId4"/>
    <p:sldLayoutId id="2147483794" r:id="rId5"/>
    <p:sldLayoutId id="2147483798" r:id="rId6"/>
    <p:sldLayoutId id="2147483799" r:id="rId7"/>
    <p:sldLayoutId id="2147483800" r:id="rId8"/>
    <p:sldLayoutId id="2147483801" r:id="rId9"/>
    <p:sldLayoutId id="2147483795" r:id="rId10"/>
    <p:sldLayoutId id="2147483802" r:id="rId11"/>
    <p:sldLayoutId id="2147483804" r:id="rId12"/>
    <p:sldLayoutId id="2147483805" r:id="rId13"/>
    <p:sldLayoutId id="2147483806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4.png"/><Relationship Id="rId4" Type="http://schemas.openxmlformats.org/officeDocument/2006/relationships/image" Target="../media/image83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gif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1447800" y="2362200"/>
            <a:ext cx="9372600" cy="1154112"/>
          </a:xfrm>
        </p:spPr>
        <p:txBody>
          <a:bodyPr/>
          <a:lstStyle/>
          <a:p>
            <a:pPr algn="ctr" eaLnBrk="1" hangingPunct="1"/>
            <a:r>
              <a:rPr lang="sr-Latn-RS" altLang="en-US" sz="4000" b="1" dirty="0" smtClean="0">
                <a:latin typeface="+mn-lt"/>
              </a:rPr>
              <a:t>NEUROENDOCRINE SYSTEM</a:t>
            </a:r>
            <a:br>
              <a:rPr lang="sr-Latn-RS" altLang="en-US" sz="4000" b="1" dirty="0" smtClean="0">
                <a:latin typeface="+mn-lt"/>
              </a:rPr>
            </a:br>
            <a:endParaRPr lang="en-US" altLang="en-US" sz="40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05000" y="3810000"/>
            <a:ext cx="8966200" cy="914400"/>
          </a:xfrm>
          <a:prstGeom prst="rect">
            <a:avLst/>
          </a:prstGeom>
        </p:spPr>
        <p:txBody>
          <a:bodyPr vert="horz" anchor="t" anchorCtr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 smtClean="0"/>
              <a:t>Nuclear Medicine Scans: Analysis of uptake mechanism and imaging protocols</a:t>
            </a:r>
            <a:endParaRPr lang="en-US" sz="3200" b="1" dirty="0">
              <a:latin typeface="+mn-lt"/>
              <a:ea typeface="+mj-ea"/>
            </a:endParaRPr>
          </a:p>
        </p:txBody>
      </p:sp>
    </p:spTree>
  </p:cSld>
  <p:clrMapOvr>
    <a:masterClrMapping/>
  </p:clrMapOvr>
  <p:transition spd="slow" advTm="1603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11430000" cy="762000"/>
          </a:xfrm>
        </p:spPr>
        <p:txBody>
          <a:bodyPr/>
          <a:lstStyle/>
          <a:p>
            <a:pPr algn="l" eaLnBrk="1" hangingPunct="1"/>
            <a:r>
              <a:rPr lang="en-US" altLang="ar-SA" sz="3600" b="1" dirty="0">
                <a:solidFill>
                  <a:schemeClr val="tx1"/>
                </a:solidFill>
              </a:rPr>
              <a:t>    Hyperparathyroidism : Primary OR Secondary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11201400" cy="5562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ar-SA" sz="2800" b="1" u="sng" dirty="0"/>
              <a:t>Primary Hyperparathyroidism</a:t>
            </a:r>
            <a:r>
              <a:rPr lang="en-US" altLang="ar-SA" sz="2800" b="1" dirty="0"/>
              <a:t>:</a:t>
            </a:r>
          </a:p>
          <a:p>
            <a:pPr eaLnBrk="1" hangingPunct="1"/>
            <a:r>
              <a:rPr lang="en-US" altLang="ar-SA" dirty="0" smtClean="0"/>
              <a:t>Commonest cause of asymptomatic </a:t>
            </a:r>
            <a:r>
              <a:rPr lang="en-US" altLang="ar-SA" dirty="0" err="1" smtClean="0"/>
              <a:t>hypercalcemia</a:t>
            </a:r>
            <a:endParaRPr lang="en-US" altLang="ar-SA" dirty="0" smtClean="0"/>
          </a:p>
          <a:p>
            <a:pPr eaLnBrk="1" hangingPunct="1"/>
            <a:r>
              <a:rPr lang="en-US" altLang="ar-SA" dirty="0" err="1" smtClean="0"/>
              <a:t>Female:Male</a:t>
            </a:r>
            <a:r>
              <a:rPr lang="en-US" altLang="ar-SA" dirty="0" smtClean="0"/>
              <a:t> ratio = 2-3 : 1.</a:t>
            </a:r>
          </a:p>
          <a:p>
            <a:pPr eaLnBrk="1" hangingPunct="1"/>
            <a:r>
              <a:rPr lang="en-US" altLang="ar-SA" dirty="0" smtClean="0"/>
              <a:t>Causes :  Adenoma 75%-80%</a:t>
            </a:r>
          </a:p>
          <a:p>
            <a:pPr eaLnBrk="1" hangingPunct="1">
              <a:buFontTx/>
              <a:buNone/>
            </a:pPr>
            <a:r>
              <a:rPr lang="en-US" altLang="ar-SA" dirty="0" smtClean="0"/>
              <a:t>                     Hyperplasia 10-15%</a:t>
            </a:r>
          </a:p>
          <a:p>
            <a:pPr eaLnBrk="1" hangingPunct="1">
              <a:buFontTx/>
              <a:buNone/>
            </a:pPr>
            <a:r>
              <a:rPr lang="en-US" altLang="ar-SA" dirty="0" smtClean="0"/>
              <a:t>                     Carcinoma  &lt; 5%</a:t>
            </a:r>
          </a:p>
          <a:p>
            <a:pPr eaLnBrk="1" hangingPunct="1"/>
            <a:r>
              <a:rPr lang="en-US" altLang="ar-SA" dirty="0" smtClean="0"/>
              <a:t>Majority of adenomas are sporadic</a:t>
            </a:r>
          </a:p>
          <a:p>
            <a:pPr eaLnBrk="1" hangingPunct="1"/>
            <a:r>
              <a:rPr lang="en-US" altLang="ar-SA" dirty="0" smtClean="0"/>
              <a:t>5% familial associated with MEN-1 or MEN-</a:t>
            </a:r>
            <a:r>
              <a:rPr lang="en-US" altLang="ar-SA" dirty="0" err="1" smtClean="0"/>
              <a:t>2A</a:t>
            </a:r>
            <a:endParaRPr lang="en-US" altLang="ar-SA" dirty="0" smtClean="0"/>
          </a:p>
          <a:p>
            <a:pPr eaLnBrk="1" hangingPunct="1"/>
            <a:endParaRPr lang="en-US" altLang="ar-SA" dirty="0" smtClean="0"/>
          </a:p>
        </p:txBody>
      </p:sp>
      <p:pic>
        <p:nvPicPr>
          <p:cNvPr id="4" name="Picture 2" descr="Figure 2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3581400"/>
            <a:ext cx="4495800" cy="2820093"/>
          </a:xfrm>
          <a:prstGeom prst="rect">
            <a:avLst/>
          </a:prstGeom>
          <a:noFill/>
        </p:spPr>
      </p:pic>
      <p:pic>
        <p:nvPicPr>
          <p:cNvPr id="5" name="Picture 7" descr="https://o.quizlet.com/igiHH3HGEMqCi7eJNwSpdg.png"/>
          <p:cNvPicPr>
            <a:picLocks noChangeAspect="1" noChangeArrowheads="1"/>
          </p:cNvPicPr>
          <p:nvPr/>
        </p:nvPicPr>
        <p:blipFill>
          <a:blip r:embed="rId3" cstate="print"/>
          <a:srcRect b="39044"/>
          <a:stretch>
            <a:fillRect/>
          </a:stretch>
        </p:blipFill>
        <p:spPr bwMode="auto">
          <a:xfrm>
            <a:off x="1219200" y="5105400"/>
            <a:ext cx="4191000" cy="163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9187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ar-SA" sz="3600" b="1">
                <a:latin typeface="Tahoma" panose="020B0604030504040204" pitchFamily="34" charset="0"/>
                <a:cs typeface="Tahoma" panose="020B0604030504040204" pitchFamily="34" charset="0"/>
              </a:rPr>
              <a:t>Morphology in other organs:</a:t>
            </a:r>
            <a:endParaRPr lang="en-US" altLang="ar-SA" sz="36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10210800" cy="6324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ar-SA" sz="28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ar-SA" sz="2800" b="1" dirty="0">
                <a:latin typeface="Tahoma" panose="020B0604030504040204" pitchFamily="34" charset="0"/>
                <a:cs typeface="Tahoma" panose="020B0604030504040204" pitchFamily="34" charset="0"/>
              </a:rPr>
              <a:t>Skeletal system: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Bone 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resorption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by osteoclasts, with fibrosis, cysts formation and hemorrhage 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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Osteitis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Fibrosa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Cystica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Collections of  osteoclasts form ‘ Brown Tumors”</a:t>
            </a:r>
            <a:endParaRPr lang="en-US" altLang="ar-SA" dirty="0" smtClean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Chondrocalcinosis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pseudogout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may occur.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ar-SA" dirty="0" smtClean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ar-SA" sz="2800" b="1" dirty="0">
                <a:latin typeface="Tahoma" panose="020B0604030504040204" pitchFamily="34" charset="0"/>
                <a:cs typeface="Tahoma" panose="020B0604030504040204" pitchFamily="34" charset="0"/>
              </a:rPr>
              <a:t>Renal system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Ca. Stones. &amp; 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Nephrocalcinosis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ar-SA" dirty="0" smtClean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ar-SA" sz="2800" b="1" dirty="0">
                <a:latin typeface="Tahoma" panose="020B0604030504040204" pitchFamily="34" charset="0"/>
                <a:cs typeface="Tahoma" panose="020B0604030504040204" pitchFamily="34" charset="0"/>
              </a:rPr>
              <a:t>Metastatic calcification in other organs: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      Blood vessels &amp; myocardium , Stomach, Lung  …</a:t>
            </a:r>
            <a:r>
              <a:rPr lang="en-US" altLang="ar-SA" sz="2000" dirty="0" err="1"/>
              <a:t>etc</a:t>
            </a:r>
            <a:endParaRPr lang="en-US" altLang="ar-SA" sz="20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0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5936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8382000" cy="838200"/>
          </a:xfrm>
        </p:spPr>
        <p:txBody>
          <a:bodyPr/>
          <a:lstStyle/>
          <a:p>
            <a:pPr algn="l" eaLnBrk="1" hangingPunct="1"/>
            <a:r>
              <a:rPr lang="en-US" altLang="ar-SA" sz="3600" b="1"/>
              <a:t>Hyperparathyroidism, clinical picture</a:t>
            </a:r>
            <a:endParaRPr lang="en-US" altLang="ar-SA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 smtClean="0"/>
              <a:t>50% </a:t>
            </a:r>
            <a:r>
              <a:rPr lang="en-US" altLang="ar-SA" dirty="0" smtClean="0"/>
              <a:t>of patients are asymptomatic.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dirty="0" smtClean="0"/>
              <a:t>Patients show </a:t>
            </a:r>
            <a:r>
              <a:rPr lang="en-US" altLang="ar-SA" dirty="0" smtClean="0">
                <a:sym typeface="Symbol" panose="05050102010706020507" pitchFamily="18" charset="2"/>
              </a:rPr>
              <a:t> Ca &amp; </a:t>
            </a:r>
            <a:r>
              <a:rPr lang="en-US" altLang="ar-SA" dirty="0" err="1" smtClean="0">
                <a:sym typeface="Symbol" panose="05050102010706020507" pitchFamily="18" charset="2"/>
              </a:rPr>
              <a:t>PARATHORMONE</a:t>
            </a:r>
            <a:r>
              <a:rPr lang="en-US" altLang="ar-SA" dirty="0" smtClean="0">
                <a:sym typeface="Symbol" panose="05050102010706020507" pitchFamily="18" charset="2"/>
              </a:rPr>
              <a:t> levels in serum</a:t>
            </a:r>
            <a:endParaRPr lang="en-US" altLang="ar-SA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ar-SA" dirty="0" smtClean="0"/>
              <a:t>Symptoms and signs of </a:t>
            </a:r>
            <a:r>
              <a:rPr lang="en-US" altLang="ar-SA" dirty="0" err="1" smtClean="0"/>
              <a:t>hypercalcemia</a:t>
            </a:r>
            <a:r>
              <a:rPr lang="en-US" altLang="ar-SA" dirty="0" smtClean="0"/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      Musculoskeletal, Gastrointestinal tract, Urinary  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	        and CNS symptoms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dirty="0" smtClean="0"/>
              <a:t>Commonest cause of  silent  </a:t>
            </a:r>
            <a:r>
              <a:rPr lang="en-US" altLang="ar-SA" dirty="0" err="1" smtClean="0"/>
              <a:t>hypercalcemia</a:t>
            </a:r>
            <a:r>
              <a:rPr lang="en-US" altLang="ar-SA" dirty="0" smtClean="0"/>
              <a:t>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dirty="0" smtClean="0"/>
              <a:t>In the majority of  symptomatic  </a:t>
            </a:r>
            <a:r>
              <a:rPr lang="en-US" altLang="ar-SA" dirty="0" err="1" smtClean="0"/>
              <a:t>hypercalcemia</a:t>
            </a:r>
            <a:r>
              <a:rPr lang="en-US" altLang="ar-SA" dirty="0" smtClean="0"/>
              <a:t> commonest cause is  wide spread metastases to bone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898085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8479246"/>
              </p:ext>
            </p:extLst>
          </p:nvPr>
        </p:nvGraphicFramePr>
        <p:xfrm>
          <a:off x="4343400" y="1295400"/>
          <a:ext cx="7696199" cy="3915445"/>
        </p:xfrm>
        <a:graphic>
          <a:graphicData uri="http://schemas.openxmlformats.org/drawingml/2006/table">
            <a:tbl>
              <a:tblPr/>
              <a:tblGrid>
                <a:gridCol w="3393140"/>
                <a:gridCol w="2286000"/>
                <a:gridCol w="2017059"/>
              </a:tblGrid>
              <a:tr h="26982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Study Type </a:t>
                      </a:r>
                      <a:endParaRPr lang="en-US" sz="1800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Sensitivity  </a:t>
                      </a:r>
                      <a:endParaRPr lang="en-US" sz="1800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Specificity </a:t>
                      </a:r>
                      <a:endParaRPr lang="en-US" sz="180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69823">
                <a:tc>
                  <a:txBody>
                    <a:bodyPr/>
                    <a:lstStyle/>
                    <a:p>
                      <a:r>
                        <a:rPr lang="en-US" sz="1800"/>
                        <a:t>Ultrasound</a:t>
                      </a:r>
                      <a:r>
                        <a:rPr lang="en-US" sz="1800" baseline="30000"/>
                        <a:t>7,10</a:t>
                      </a:r>
                      <a:endParaRPr lang="en-US" sz="180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71-80%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80%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18482">
                <a:tc>
                  <a:txBody>
                    <a:bodyPr/>
                    <a:lstStyle/>
                    <a:p>
                      <a:r>
                        <a:rPr lang="en-US" sz="1800"/>
                        <a:t>Endoscopic Ultrasound</a:t>
                      </a:r>
                      <a:r>
                        <a:rPr lang="en-US" sz="1800" baseline="30000"/>
                        <a:t>10</a:t>
                      </a:r>
                      <a:endParaRPr lang="en-US" sz="180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71%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 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69823">
                <a:tc>
                  <a:txBody>
                    <a:bodyPr/>
                    <a:lstStyle/>
                    <a:p>
                      <a:r>
                        <a:rPr lang="en-US" sz="1800" dirty="0"/>
                        <a:t>CT Scan</a:t>
                      </a:r>
                      <a:r>
                        <a:rPr lang="en-US" sz="1800" baseline="30000" dirty="0"/>
                        <a:t>6,7,17,19</a:t>
                      </a:r>
                      <a:endParaRPr lang="en-US" sz="1800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46-80%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88-98%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69823">
                <a:tc>
                  <a:txBody>
                    <a:bodyPr/>
                    <a:lstStyle/>
                    <a:p>
                      <a:r>
                        <a:rPr lang="en-US" sz="1800"/>
                        <a:t>MRI Scan</a:t>
                      </a:r>
                      <a:r>
                        <a:rPr lang="en-US" sz="1800" baseline="30000"/>
                        <a:t>6,7,24,28 </a:t>
                      </a:r>
                      <a:endParaRPr lang="en-US" sz="180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64-78%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88-95%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34219">
                <a:tc>
                  <a:txBody>
                    <a:bodyPr/>
                    <a:lstStyle/>
                    <a:p>
                      <a:r>
                        <a:rPr lang="en-US" sz="1800" b="1" dirty="0"/>
                        <a:t>Thallium-Technetium Scan</a:t>
                      </a:r>
                      <a:r>
                        <a:rPr lang="en-US" sz="1800" b="1" baseline="30000" dirty="0"/>
                        <a:t>7,8,16,18</a:t>
                      </a:r>
                      <a:endParaRPr lang="en-US" sz="1800" b="1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75%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73-82%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sz="1800" b="1" dirty="0"/>
                        <a:t>Technetium-</a:t>
                      </a:r>
                      <a:r>
                        <a:rPr lang="en-US" sz="1800" b="1" dirty="0" err="1"/>
                        <a:t>Sestamibi</a:t>
                      </a:r>
                      <a:r>
                        <a:rPr lang="en-US" sz="1800" b="1" dirty="0"/>
                        <a:t> </a:t>
                      </a:r>
                      <a:r>
                        <a:rPr lang="en-US" sz="1800" b="1" dirty="0" smtClean="0"/>
                        <a:t>Scan</a:t>
                      </a:r>
                      <a:r>
                        <a:rPr lang="en-US" sz="1800" b="1" baseline="30000" dirty="0" smtClean="0"/>
                        <a:t>3</a:t>
                      </a:r>
                      <a:r>
                        <a:rPr lang="sr-Latn-RS" sz="1800" b="1" baseline="30000" dirty="0" smtClean="0"/>
                        <a:t>, </a:t>
                      </a:r>
                      <a:r>
                        <a:rPr lang="en-US" sz="1800" b="1" baseline="30000" dirty="0" smtClean="0"/>
                        <a:t>8,16,18</a:t>
                      </a:r>
                      <a:endParaRPr lang="en-US" sz="1800" b="1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90.7%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98.8%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69823">
                <a:tc>
                  <a:txBody>
                    <a:bodyPr/>
                    <a:lstStyle/>
                    <a:p>
                      <a:r>
                        <a:rPr lang="en-US" sz="1800" dirty="0"/>
                        <a:t>PET </a:t>
                      </a:r>
                      <a:r>
                        <a:rPr lang="en-US" sz="1800" dirty="0" err="1"/>
                        <a:t>Scan</a:t>
                      </a:r>
                      <a:r>
                        <a:rPr lang="en-US" sz="1800" baseline="30000" dirty="0" err="1"/>
                        <a:t>49,51,53,54</a:t>
                      </a:r>
                      <a:endParaRPr lang="en-US" sz="1800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80-94%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 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34464">
                <a:tc>
                  <a:txBody>
                    <a:bodyPr/>
                    <a:lstStyle/>
                    <a:p>
                      <a:r>
                        <a:rPr lang="en-US" sz="1800" dirty="0"/>
                        <a:t>Angiography &amp; Venous </a:t>
                      </a:r>
                      <a:r>
                        <a:rPr lang="en-US" sz="1800" dirty="0" err="1"/>
                        <a:t>Sampling</a:t>
                      </a:r>
                      <a:r>
                        <a:rPr lang="en-US" sz="1800" baseline="30000" dirty="0" err="1"/>
                        <a:t>7</a:t>
                      </a:r>
                      <a:endParaRPr lang="en-US" sz="1800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91-95%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96-98%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1800"/>
                        <a:t>Venous SamplingAlone</a:t>
                      </a:r>
                      <a:r>
                        <a:rPr lang="en-US" sz="1800" baseline="30000"/>
                        <a:t>11,16,55</a:t>
                      </a:r>
                      <a:endParaRPr lang="en-US" sz="180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70-80%</a:t>
                      </a:r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83695" marR="83695" marT="41848" marB="41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762000"/>
          </a:xfrm>
        </p:spPr>
        <p:txBody>
          <a:bodyPr/>
          <a:lstStyle/>
          <a:p>
            <a:pPr algn="ctr"/>
            <a:r>
              <a:rPr lang="sr-Latn-RS" sz="3600" b="1" dirty="0" smtClean="0">
                <a:solidFill>
                  <a:schemeClr val="tx1"/>
                </a:solidFill>
              </a:rPr>
              <a:t>DIAGNOSIS</a:t>
            </a:r>
            <a:endParaRPr lang="en-US" sz="3600" b="1" dirty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343400" y="5410200"/>
            <a:ext cx="4343400" cy="1019845"/>
            <a:chOff x="2590800" y="5486400"/>
            <a:chExt cx="4229100" cy="1333500"/>
          </a:xfrm>
        </p:grpSpPr>
        <p:pic>
          <p:nvPicPr>
            <p:cNvPr id="25601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90800" y="5486400"/>
              <a:ext cx="4229100" cy="108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7000" y="6629400"/>
              <a:ext cx="2133600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18479"/>
              </p:ext>
            </p:extLst>
          </p:nvPr>
        </p:nvGraphicFramePr>
        <p:xfrm>
          <a:off x="609600" y="1600200"/>
          <a:ext cx="19812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</a:tblGrid>
              <a:tr h="387817"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 smtClean="0"/>
                        <a:t>Ca</a:t>
                      </a:r>
                      <a:endParaRPr lang="en-US" sz="200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17"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 smtClean="0"/>
                        <a:t>PO</a:t>
                      </a:r>
                      <a:r>
                        <a:rPr lang="x-none" sz="2000" baseline="-25000" dirty="0" smtClean="0"/>
                        <a:t>4</a:t>
                      </a:r>
                      <a:endParaRPr lang="en-US" sz="2000" baseline="-2500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17"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 smtClean="0"/>
                        <a:t>PTH</a:t>
                      </a:r>
                      <a:endParaRPr lang="en-US" sz="200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17">
                <a:tc>
                  <a:txBody>
                    <a:bodyPr/>
                    <a:lstStyle/>
                    <a:p>
                      <a:pPr algn="ctr"/>
                      <a:r>
                        <a:rPr lang="en-US" sz="2000" i="0" dirty="0" smtClean="0"/>
                        <a:t>1,25(OH)</a:t>
                      </a:r>
                      <a:r>
                        <a:rPr lang="en-US" sz="2000" i="0" baseline="-25000" dirty="0" smtClean="0"/>
                        <a:t>2</a:t>
                      </a:r>
                      <a:r>
                        <a:rPr lang="en-US" sz="2000" i="0" dirty="0" smtClean="0"/>
                        <a:t>D</a:t>
                      </a:r>
                      <a:r>
                        <a:rPr lang="sr-Latn-RS" sz="2000" i="0" dirty="0" smtClean="0"/>
                        <a:t>3</a:t>
                      </a:r>
                      <a:endParaRPr lang="en-US" sz="2000" i="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28600" y="3463222"/>
            <a:ext cx="396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Biochemical findings :</a:t>
            </a:r>
          </a:p>
          <a:p>
            <a:pPr eaLnBrk="1" hangingPunct="1">
              <a:buFontTx/>
              <a:buNone/>
            </a:pPr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   PTH , </a:t>
            </a:r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</a:rPr>
              <a:t> Ca , </a:t>
            </a:r>
            <a:r>
              <a:rPr lang="en-US" altLang="ar-SA" sz="2000" smtClean="0">
                <a:latin typeface="Tahoma" panose="020B0604030504040204" pitchFamily="34" charset="0"/>
              </a:rPr>
              <a:t>↓</a:t>
            </a:r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</a:rPr>
              <a:t>  phosphate ,</a:t>
            </a:r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alkaline phosphatase</a:t>
            </a:r>
          </a:p>
          <a:p>
            <a:pPr eaLnBrk="1" hangingPunct="1">
              <a:buFontTx/>
              <a:buNone/>
            </a:pPr>
            <a:endParaRPr lang="en-US" altLang="ar-SA" sz="2000" smtClean="0">
              <a:latin typeface="Tahoma" panose="020B0604030504040204" pitchFamily="34" charset="0"/>
              <a:cs typeface="Tahoma" panose="020B0604030504040204" pitchFamily="34" charset="0"/>
              <a:sym typeface="Symbol" panose="05050102010706020507" pitchFamily="18" charset="2"/>
            </a:endParaRPr>
          </a:p>
          <a:p>
            <a:pPr eaLnBrk="1" hangingPunct="1"/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</a:rPr>
              <a:t>In other causes of hypercalcemia,  PTH is </a:t>
            </a:r>
            <a:r>
              <a:rPr lang="en-US" altLang="ar-SA" sz="2000" smtClean="0">
                <a:latin typeface="Tahoma" panose="020B0604030504040204" pitchFamily="34" charset="0"/>
              </a:rPr>
              <a:t>↓</a:t>
            </a:r>
            <a:endParaRPr lang="en-US" altLang="ar-SA" sz="20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ar-SA" sz="20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altLang="en-US" sz="20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57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838200"/>
          </a:xfrm>
        </p:spPr>
        <p:txBody>
          <a:bodyPr/>
          <a:lstStyle/>
          <a:p>
            <a:pPr algn="ctr" eaLnBrk="1" hangingPunct="1"/>
            <a:r>
              <a:rPr lang="sr-Latn-RS" altLang="en-US" sz="3600" dirty="0" smtClean="0">
                <a:solidFill>
                  <a:schemeClr val="tx1"/>
                </a:solidFill>
              </a:rPr>
              <a:t>PARATHYROID SCAN</a:t>
            </a:r>
            <a:endParaRPr lang="en-US" altLang="en-US" sz="3600" dirty="0" smtClean="0">
              <a:solidFill>
                <a:schemeClr val="tx1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11025366" cy="4937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90C226"/>
              </a:buClr>
            </a:pPr>
            <a:r>
              <a:rPr lang="en-GB" sz="2400" dirty="0"/>
              <a:t>Consecutive application of two radioactive isotopes </a:t>
            </a:r>
            <a:r>
              <a:rPr lang="en-GB" sz="2400" dirty="0" err="1"/>
              <a:t>99mTc</a:t>
            </a:r>
            <a:r>
              <a:rPr lang="en-GB" sz="2400" dirty="0"/>
              <a:t> and </a:t>
            </a:r>
            <a:r>
              <a:rPr lang="en-GB" sz="2400" dirty="0" err="1"/>
              <a:t>99mTc-MIBI</a:t>
            </a:r>
            <a:r>
              <a:rPr lang="en-GB" sz="2400" dirty="0"/>
              <a:t> (</a:t>
            </a:r>
            <a:r>
              <a:rPr lang="en-GB" sz="2400" dirty="0" err="1"/>
              <a:t>methoxy</a:t>
            </a:r>
            <a:r>
              <a:rPr lang="en-GB" sz="2400" dirty="0"/>
              <a:t> isobutyl </a:t>
            </a:r>
            <a:r>
              <a:rPr lang="en-GB" sz="2400" dirty="0" err="1"/>
              <a:t>isonitrile</a:t>
            </a:r>
            <a:r>
              <a:rPr lang="en-GB" sz="2400" dirty="0"/>
              <a:t>). </a:t>
            </a:r>
            <a:endParaRPr lang="sr-Latn-RS" sz="2400" dirty="0" smtClean="0"/>
          </a:p>
          <a:p>
            <a:pPr eaLnBrk="1" hangingPunct="1">
              <a:lnSpc>
                <a:spcPct val="80000"/>
              </a:lnSpc>
              <a:buClr>
                <a:srgbClr val="90C226"/>
              </a:buClr>
            </a:pPr>
            <a:endParaRPr lang="sr-Latn-RS" sz="2400" dirty="0" smtClean="0"/>
          </a:p>
          <a:p>
            <a:pPr eaLnBrk="1" hangingPunct="1">
              <a:lnSpc>
                <a:spcPct val="80000"/>
              </a:lnSpc>
              <a:buClr>
                <a:srgbClr val="90C226"/>
              </a:buClr>
            </a:pPr>
            <a:r>
              <a:rPr lang="en-GB" sz="2400" dirty="0" err="1" smtClean="0"/>
              <a:t>99mTc</a:t>
            </a:r>
            <a:r>
              <a:rPr lang="en-GB" sz="2400" dirty="0" smtClean="0"/>
              <a:t> </a:t>
            </a:r>
            <a:r>
              <a:rPr lang="en-GB" sz="2400" dirty="0"/>
              <a:t>binds and shows the thyroid gland, and the excess seen on </a:t>
            </a:r>
            <a:r>
              <a:rPr lang="en-GB" sz="2400" dirty="0" err="1"/>
              <a:t>scintigraphy</a:t>
            </a:r>
            <a:r>
              <a:rPr lang="en-GB" sz="2400" dirty="0"/>
              <a:t> after subtraction of technetium from </a:t>
            </a:r>
            <a:r>
              <a:rPr lang="en-GB" sz="2400" dirty="0" err="1"/>
              <a:t>99mTc</a:t>
            </a:r>
            <a:r>
              <a:rPr lang="en-GB" sz="2400" dirty="0"/>
              <a:t> </a:t>
            </a:r>
            <a:r>
              <a:rPr lang="en-GB" sz="2400" dirty="0" err="1"/>
              <a:t>MIBI</a:t>
            </a:r>
            <a:r>
              <a:rPr lang="en-GB" sz="2400" dirty="0"/>
              <a:t>, represents only parathyroid tissue. </a:t>
            </a:r>
            <a:endParaRPr lang="sr-Latn-RS" sz="2400" dirty="0" smtClean="0"/>
          </a:p>
          <a:p>
            <a:pPr eaLnBrk="1" hangingPunct="1">
              <a:lnSpc>
                <a:spcPct val="80000"/>
              </a:lnSpc>
              <a:buClr>
                <a:srgbClr val="90C226"/>
              </a:buClr>
            </a:pPr>
            <a:endParaRPr lang="sr-Latn-RS" sz="2400" dirty="0" smtClean="0"/>
          </a:p>
          <a:p>
            <a:pPr eaLnBrk="1" hangingPunct="1">
              <a:lnSpc>
                <a:spcPct val="80000"/>
              </a:lnSpc>
              <a:buClr>
                <a:srgbClr val="90C226"/>
              </a:buClr>
            </a:pPr>
            <a:r>
              <a:rPr lang="en-GB" sz="2400" dirty="0" smtClean="0"/>
              <a:t>Sensitivity</a:t>
            </a:r>
            <a:r>
              <a:rPr lang="en-GB" sz="2400" dirty="0"/>
              <a:t>: Adenoma 89%; Hyperplasia 66%</a:t>
            </a:r>
            <a:endParaRPr lang="en-US" altLang="en-US" sz="2400" dirty="0"/>
          </a:p>
          <a:p>
            <a:pPr eaLnBrk="1" hangingPunct="1"/>
            <a:endParaRPr lang="en-US" altLang="en-US" sz="2400" dirty="0"/>
          </a:p>
        </p:txBody>
      </p:sp>
      <p:grpSp>
        <p:nvGrpSpPr>
          <p:cNvPr id="20484" name="Group 17"/>
          <p:cNvGrpSpPr>
            <a:grpSpLocks/>
          </p:cNvGrpSpPr>
          <p:nvPr/>
        </p:nvGrpSpPr>
        <p:grpSpPr bwMode="auto">
          <a:xfrm>
            <a:off x="1714500" y="4191000"/>
            <a:ext cx="8763000" cy="2455302"/>
            <a:chOff x="1219200" y="3733800"/>
            <a:chExt cx="7823200" cy="1989138"/>
          </a:xfrm>
        </p:grpSpPr>
        <p:grpSp>
          <p:nvGrpSpPr>
            <p:cNvPr id="20485" name="Group 14"/>
            <p:cNvGrpSpPr>
              <a:grpSpLocks/>
            </p:cNvGrpSpPr>
            <p:nvPr/>
          </p:nvGrpSpPr>
          <p:grpSpPr bwMode="auto">
            <a:xfrm>
              <a:off x="1219200" y="4162425"/>
              <a:ext cx="1798638" cy="1560513"/>
              <a:chOff x="268" y="1714"/>
              <a:chExt cx="1133" cy="983"/>
            </a:xfrm>
          </p:grpSpPr>
          <p:pic>
            <p:nvPicPr>
              <p:cNvPr id="20497" name="Picture 1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" y="1717"/>
                <a:ext cx="1129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8" name="Rectangle 13"/>
              <p:cNvSpPr>
                <a:spLocks noChangeArrowheads="1"/>
              </p:cNvSpPr>
              <p:nvPr/>
            </p:nvSpPr>
            <p:spPr bwMode="auto">
              <a:xfrm>
                <a:off x="268" y="1714"/>
                <a:ext cx="1133" cy="98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486" name="Group 17"/>
            <p:cNvGrpSpPr>
              <a:grpSpLocks/>
            </p:cNvGrpSpPr>
            <p:nvPr/>
          </p:nvGrpSpPr>
          <p:grpSpPr bwMode="auto">
            <a:xfrm>
              <a:off x="5378450" y="4162425"/>
              <a:ext cx="1798638" cy="1560513"/>
              <a:chOff x="2888" y="1714"/>
              <a:chExt cx="1133" cy="983"/>
            </a:xfrm>
          </p:grpSpPr>
          <p:pic>
            <p:nvPicPr>
              <p:cNvPr id="20495" name="Picture 1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1" y="1717"/>
                <a:ext cx="1129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6" name="Rectangle 16"/>
              <p:cNvSpPr>
                <a:spLocks noChangeArrowheads="1"/>
              </p:cNvSpPr>
              <p:nvPr/>
            </p:nvSpPr>
            <p:spPr bwMode="auto">
              <a:xfrm>
                <a:off x="2888" y="1714"/>
                <a:ext cx="1133" cy="983"/>
              </a:xfrm>
              <a:prstGeom prst="rect">
                <a:avLst/>
              </a:prstGeom>
              <a:noFill/>
              <a:ln w="4763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487" name="Group 20"/>
            <p:cNvGrpSpPr>
              <a:grpSpLocks/>
            </p:cNvGrpSpPr>
            <p:nvPr/>
          </p:nvGrpSpPr>
          <p:grpSpPr bwMode="auto">
            <a:xfrm>
              <a:off x="3074988" y="4162425"/>
              <a:ext cx="1798637" cy="1560513"/>
              <a:chOff x="1443" y="1714"/>
              <a:chExt cx="1133" cy="983"/>
            </a:xfrm>
          </p:grpSpPr>
          <p:pic>
            <p:nvPicPr>
              <p:cNvPr id="20493" name="Picture 1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6" y="1717"/>
                <a:ext cx="1128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4" name="Rectangle 19"/>
              <p:cNvSpPr>
                <a:spLocks noChangeArrowheads="1"/>
              </p:cNvSpPr>
              <p:nvPr/>
            </p:nvSpPr>
            <p:spPr bwMode="auto">
              <a:xfrm>
                <a:off x="1443" y="1714"/>
                <a:ext cx="1133" cy="983"/>
              </a:xfrm>
              <a:prstGeom prst="rect">
                <a:avLst/>
              </a:prstGeom>
              <a:noFill/>
              <a:ln w="4763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488" name="Group 23"/>
            <p:cNvGrpSpPr>
              <a:grpSpLocks/>
            </p:cNvGrpSpPr>
            <p:nvPr/>
          </p:nvGrpSpPr>
          <p:grpSpPr bwMode="auto">
            <a:xfrm>
              <a:off x="7243763" y="4162425"/>
              <a:ext cx="1798637" cy="1560513"/>
              <a:chOff x="4063" y="1714"/>
              <a:chExt cx="1133" cy="983"/>
            </a:xfrm>
          </p:grpSpPr>
          <p:pic>
            <p:nvPicPr>
              <p:cNvPr id="20491" name="Picture 2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6" y="1717"/>
                <a:ext cx="1129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2" name="Rectangle 22"/>
              <p:cNvSpPr>
                <a:spLocks noChangeArrowheads="1"/>
              </p:cNvSpPr>
              <p:nvPr/>
            </p:nvSpPr>
            <p:spPr bwMode="auto">
              <a:xfrm>
                <a:off x="4063" y="1714"/>
                <a:ext cx="1133" cy="98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489" name="Rectangle 21"/>
            <p:cNvSpPr>
              <a:spLocks noChangeArrowheads="1"/>
            </p:cNvSpPr>
            <p:nvPr/>
          </p:nvSpPr>
          <p:spPr bwMode="auto">
            <a:xfrm>
              <a:off x="1219200" y="3733800"/>
              <a:ext cx="26144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baseline="30000">
                  <a:solidFill>
                    <a:srgbClr val="000000"/>
                  </a:solidFill>
                </a:rPr>
                <a:t>99m</a:t>
              </a:r>
              <a:r>
                <a:rPr lang="en-US" altLang="en-US" sz="1800">
                  <a:solidFill>
                    <a:srgbClr val="000000"/>
                  </a:solidFill>
                </a:rPr>
                <a:t>Tc-sestamibi        </a:t>
              </a:r>
              <a:r>
                <a:rPr lang="en-US" altLang="en-US" sz="1800" baseline="30000">
                  <a:solidFill>
                    <a:srgbClr val="000000"/>
                  </a:solidFill>
                </a:rPr>
                <a:t>99m</a:t>
              </a:r>
              <a:r>
                <a:rPr lang="en-US" altLang="en-US" sz="1800">
                  <a:solidFill>
                    <a:srgbClr val="000000"/>
                  </a:solidFill>
                </a:rPr>
                <a:t>Tc </a:t>
              </a:r>
            </a:p>
          </p:txBody>
        </p:sp>
        <p:sp>
          <p:nvSpPr>
            <p:cNvPr id="20490" name="Rectangle 9"/>
            <p:cNvSpPr>
              <a:spLocks noChangeArrowheads="1"/>
            </p:cNvSpPr>
            <p:nvPr/>
          </p:nvSpPr>
          <p:spPr bwMode="auto">
            <a:xfrm>
              <a:off x="6505575" y="3733800"/>
              <a:ext cx="1358845" cy="299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sr-Latn-RS" altLang="en-US" sz="1800" dirty="0" smtClean="0">
                  <a:solidFill>
                    <a:srgbClr val="000000"/>
                  </a:solidFill>
                </a:rPr>
                <a:t>SUBTRACTION</a:t>
              </a:r>
              <a:endParaRPr lang="en-US" altLang="en-US" sz="18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slow" advTm="14823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Vlada\Desktop\Untitled.png"/>
          <p:cNvPicPr>
            <a:picLocks noChangeAspect="1" noChangeArrowheads="1"/>
          </p:cNvPicPr>
          <p:nvPr/>
        </p:nvPicPr>
        <p:blipFill rotWithShape="1">
          <a:blip r:embed="rId2" cstate="print"/>
          <a:srcRect b="44408"/>
          <a:stretch/>
        </p:blipFill>
        <p:spPr bwMode="auto">
          <a:xfrm>
            <a:off x="467632" y="1210056"/>
            <a:ext cx="6390368" cy="5166360"/>
          </a:xfrm>
          <a:prstGeom prst="rect">
            <a:avLst/>
          </a:prstGeom>
          <a:noFill/>
        </p:spPr>
      </p:pic>
      <p:pic>
        <p:nvPicPr>
          <p:cNvPr id="5" name="Picture 2" descr="C:\Users\Vlada\Desktop\Untitled.png"/>
          <p:cNvPicPr>
            <a:picLocks noChangeAspect="1" noChangeArrowheads="1"/>
          </p:cNvPicPr>
          <p:nvPr/>
        </p:nvPicPr>
        <p:blipFill rotWithShape="1">
          <a:blip r:embed="rId2" cstate="print"/>
          <a:srcRect t="56885"/>
          <a:stretch/>
        </p:blipFill>
        <p:spPr bwMode="auto">
          <a:xfrm>
            <a:off x="6789638" y="2971800"/>
            <a:ext cx="4861125" cy="3048000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dirty="0" smtClean="0">
                <a:solidFill>
                  <a:schemeClr val="tx1"/>
                </a:solidFill>
              </a:rPr>
              <a:t>PARATHYROID SCAN</a:t>
            </a:r>
            <a:endParaRPr lang="en-US" altLang="en-US" sz="3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99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1876" y="1295400"/>
            <a:ext cx="8433523" cy="5105400"/>
          </a:xfrm>
        </p:spPr>
        <p:txBody>
          <a:bodyPr>
            <a:normAutofit/>
          </a:bodyPr>
          <a:lstStyle/>
          <a:p>
            <a:r>
              <a:rPr lang="en-GB" sz="2800" dirty="0"/>
              <a:t>Two-phase method: early and delayed </a:t>
            </a:r>
            <a:endParaRPr lang="sr-Latn-RS" sz="2800" dirty="0" smtClean="0"/>
          </a:p>
          <a:p>
            <a:r>
              <a:rPr lang="en-GB" sz="2800" dirty="0" smtClean="0"/>
              <a:t>PT</a:t>
            </a:r>
            <a:r>
              <a:rPr lang="sr-Latn-RS" sz="2800" dirty="0" smtClean="0"/>
              <a:t>G </a:t>
            </a:r>
            <a:r>
              <a:rPr lang="en-GB" sz="2800" dirty="0" smtClean="0"/>
              <a:t>has </a:t>
            </a:r>
            <a:r>
              <a:rPr lang="en-GB" sz="2800" dirty="0"/>
              <a:t>a 60% slower "washout" </a:t>
            </a:r>
            <a:endParaRPr lang="sr-Latn-RS" sz="2800" dirty="0" smtClean="0"/>
          </a:p>
          <a:p>
            <a:r>
              <a:rPr lang="en-GB" sz="2800" dirty="0" err="1" smtClean="0"/>
              <a:t>Extrathyroid</a:t>
            </a:r>
            <a:r>
              <a:rPr lang="en-GB" sz="2800" dirty="0" smtClean="0"/>
              <a:t> </a:t>
            </a:r>
            <a:r>
              <a:rPr lang="en-GB" sz="2800" dirty="0"/>
              <a:t>localization </a:t>
            </a:r>
            <a:endParaRPr lang="sr-Latn-RS" sz="2800" dirty="0" smtClean="0"/>
          </a:p>
          <a:p>
            <a:r>
              <a:rPr lang="en-GB" sz="2800" dirty="0" smtClean="0"/>
              <a:t>Adenoma sensitivity</a:t>
            </a:r>
            <a:r>
              <a:rPr lang="en-GB" sz="2800" dirty="0"/>
              <a:t>: Early phase 10 min. – 79% Late phase 2-</a:t>
            </a:r>
            <a:r>
              <a:rPr lang="en-GB" sz="2800" dirty="0" err="1"/>
              <a:t>3h</a:t>
            </a:r>
            <a:r>
              <a:rPr lang="en-GB" sz="2800" dirty="0"/>
              <a:t>. - 90%</a:t>
            </a:r>
            <a:endParaRPr lang="en-US" sz="2800" dirty="0"/>
          </a:p>
          <a:p>
            <a:pPr>
              <a:buNone/>
            </a:pPr>
            <a:endParaRPr lang="sr-Latn-R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6400" y="3283233"/>
            <a:ext cx="1981200" cy="196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 descr="SPEC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4827" y="40386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SPE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2930" y="4043082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77355" y="1322294"/>
            <a:ext cx="221929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838200"/>
          </a:xfrm>
        </p:spPr>
        <p:txBody>
          <a:bodyPr/>
          <a:lstStyle/>
          <a:p>
            <a:pPr algn="ctr" eaLnBrk="1" hangingPunct="1"/>
            <a:r>
              <a:rPr lang="sr-Latn-RS" altLang="en-US" dirty="0" smtClean="0">
                <a:solidFill>
                  <a:schemeClr val="tx1"/>
                </a:solidFill>
              </a:rPr>
              <a:t>PARATHYROID SCAN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66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1981200" y="1219201"/>
            <a:ext cx="8229600" cy="4937125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18"/>
          <a:stretch>
            <a:fillRect/>
          </a:stretch>
        </p:blipFill>
        <p:spPr bwMode="auto">
          <a:xfrm>
            <a:off x="2590800" y="1524001"/>
            <a:ext cx="7391400" cy="44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5715000" y="5867400"/>
            <a:ext cx="1887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1800" b="1" baseline="30000" dirty="0"/>
              <a:t>99</a:t>
            </a:r>
            <a:r>
              <a:rPr lang="en-US" altLang="en-US" sz="1800" b="1" baseline="30000" dirty="0" err="1"/>
              <a:t>m</a:t>
            </a:r>
            <a:r>
              <a:rPr lang="en-US" altLang="en-US" sz="1800" b="1" dirty="0" err="1"/>
              <a:t>Tc</a:t>
            </a:r>
            <a:r>
              <a:rPr lang="ru-RU" altLang="en-US" sz="1800" b="1" dirty="0"/>
              <a:t>-</a:t>
            </a:r>
            <a:r>
              <a:rPr lang="en-US" altLang="en-US" sz="1800" b="1" dirty="0"/>
              <a:t>MIBI</a:t>
            </a:r>
            <a:r>
              <a:rPr lang="ru-RU" altLang="en-US" sz="1800" b="1" dirty="0"/>
              <a:t> </a:t>
            </a:r>
            <a:r>
              <a:rPr lang="sr-Latn-RS" altLang="en-US" sz="1800" b="1" dirty="0" smtClean="0"/>
              <a:t> 10min</a:t>
            </a:r>
            <a:endParaRPr lang="en-US" altLang="en-US" sz="1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dirty="0" smtClean="0">
                <a:solidFill>
                  <a:schemeClr val="tx1"/>
                </a:solidFill>
              </a:rPr>
              <a:t>PARATHYROID SCAN</a:t>
            </a:r>
            <a:endParaRPr lang="en-US" altLang="en-US" sz="3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308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>
          <a:xfrm>
            <a:off x="1981200" y="1219201"/>
            <a:ext cx="8229600" cy="4937125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5" b="14925"/>
          <a:stretch>
            <a:fillRect/>
          </a:stretch>
        </p:blipFill>
        <p:spPr bwMode="auto">
          <a:xfrm>
            <a:off x="2590800" y="1524001"/>
            <a:ext cx="7391400" cy="43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638800" y="5867400"/>
            <a:ext cx="15271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1800" b="1" baseline="30000" dirty="0"/>
              <a:t>99</a:t>
            </a:r>
            <a:r>
              <a:rPr lang="en-US" altLang="en-US" sz="1800" b="1" baseline="30000" dirty="0" err="1"/>
              <a:t>m</a:t>
            </a:r>
            <a:r>
              <a:rPr lang="en-US" altLang="en-US" sz="1800" b="1" dirty="0" err="1"/>
              <a:t>Tc</a:t>
            </a:r>
            <a:r>
              <a:rPr lang="ru-RU" altLang="en-US" sz="1800" b="1" dirty="0"/>
              <a:t>-</a:t>
            </a:r>
            <a:r>
              <a:rPr lang="en-US" altLang="en-US" sz="1800" b="1" dirty="0" smtClean="0"/>
              <a:t>MIBI</a:t>
            </a:r>
            <a:r>
              <a:rPr lang="sr-Latn-RS" altLang="en-US" sz="1800" b="1" dirty="0" smtClean="0"/>
              <a:t> 2h</a:t>
            </a:r>
            <a:r>
              <a:rPr lang="ru-RU" altLang="en-US" sz="1800" b="1" dirty="0" smtClean="0"/>
              <a:t> </a:t>
            </a:r>
            <a:endParaRPr lang="en-US" alt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dirty="0" smtClean="0">
                <a:solidFill>
                  <a:schemeClr val="tx1"/>
                </a:solidFill>
              </a:rPr>
              <a:t>PARATHYROID SCAN</a:t>
            </a:r>
            <a:endParaRPr lang="en-US" altLang="en-US" sz="3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3607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http://www.ijnm.in/articles/2011/26/1/images/IndianJNuclMed_2011_26_1_52_84618_u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771525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itle 2"/>
          <p:cNvSpPr>
            <a:spLocks noGrp="1"/>
          </p:cNvSpPr>
          <p:nvPr>
            <p:ph type="title"/>
          </p:nvPr>
        </p:nvSpPr>
        <p:spPr>
          <a:xfrm>
            <a:off x="2438400" y="152400"/>
            <a:ext cx="7162800" cy="838200"/>
          </a:xfrm>
        </p:spPr>
        <p:txBody>
          <a:bodyPr/>
          <a:lstStyle/>
          <a:p>
            <a:pPr eaLnBrk="1" hangingPunct="1"/>
            <a:r>
              <a:rPr lang="en-US" altLang="en-US" sz="3600" dirty="0" err="1">
                <a:solidFill>
                  <a:schemeClr val="tx1"/>
                </a:solidFill>
              </a:rPr>
              <a:t>SPECT</a:t>
            </a:r>
            <a:r>
              <a:rPr lang="en-US" altLang="en-US" sz="3600" dirty="0">
                <a:solidFill>
                  <a:schemeClr val="tx1"/>
                </a:solidFill>
              </a:rPr>
              <a:t>/CT </a:t>
            </a:r>
            <a:r>
              <a:rPr lang="ru-RU" altLang="en-US" sz="3600" baseline="30000" dirty="0">
                <a:solidFill>
                  <a:schemeClr val="tx1"/>
                </a:solidFill>
              </a:rPr>
              <a:t>99</a:t>
            </a:r>
            <a:r>
              <a:rPr lang="en-US" altLang="en-US" sz="3600" baseline="30000" dirty="0" err="1">
                <a:solidFill>
                  <a:schemeClr val="tx1"/>
                </a:solidFill>
              </a:rPr>
              <a:t>m</a:t>
            </a:r>
            <a:r>
              <a:rPr lang="en-US" altLang="en-US" sz="3600" dirty="0" err="1">
                <a:solidFill>
                  <a:schemeClr val="tx1"/>
                </a:solidFill>
              </a:rPr>
              <a:t>Tc</a:t>
            </a:r>
            <a:r>
              <a:rPr lang="ru-RU" altLang="en-US" sz="3600" dirty="0">
                <a:solidFill>
                  <a:schemeClr val="tx1"/>
                </a:solidFill>
              </a:rPr>
              <a:t>-</a:t>
            </a:r>
            <a:r>
              <a:rPr lang="en-US" altLang="en-US" sz="3600" dirty="0" err="1">
                <a:solidFill>
                  <a:schemeClr val="tx1"/>
                </a:solidFill>
              </a:rPr>
              <a:t>MIBI</a:t>
            </a:r>
            <a:r>
              <a:rPr lang="ru-RU" altLang="en-US" sz="3600" dirty="0">
                <a:solidFill>
                  <a:schemeClr val="tx1"/>
                </a:solidFill>
              </a:rPr>
              <a:t> 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 rot="13981041">
            <a:off x="3260984" y="3276975"/>
            <a:ext cx="228001" cy="837750"/>
          </a:xfrm>
          <a:prstGeom prst="downArrow">
            <a:avLst>
              <a:gd name="adj1" fmla="val 50000"/>
              <a:gd name="adj2" fmla="val 4968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3981041">
            <a:off x="3413383" y="5981775"/>
            <a:ext cx="228001" cy="837750"/>
          </a:xfrm>
          <a:prstGeom prst="downArrow">
            <a:avLst>
              <a:gd name="adj1" fmla="val 50000"/>
              <a:gd name="adj2" fmla="val 4968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Tm="3117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133578" y="82643"/>
            <a:ext cx="87630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b="1" dirty="0" smtClean="0">
                <a:solidFill>
                  <a:schemeClr val="tx1"/>
                </a:solidFill>
              </a:rPr>
              <a:t>NEUROENDOCRINE SYSTEM</a:t>
            </a:r>
            <a:endParaRPr lang="en-US" altLang="en-US" sz="3600" b="1" dirty="0" smtClean="0">
              <a:solidFill>
                <a:schemeClr val="tx1"/>
              </a:solidFill>
            </a:endParaRPr>
          </a:p>
        </p:txBody>
      </p:sp>
      <p:pic>
        <p:nvPicPr>
          <p:cNvPr id="15363" name="Picture 4" descr="16-01_EndocrnOrgan_1.jpg                                       00022699Macintosh HD                   ABA78158: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4495800" cy="580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6324600" y="2286000"/>
            <a:ext cx="609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72200" y="6019800"/>
            <a:ext cx="4495800" cy="5334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r-Latn-CS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282354"/>
              </p:ext>
            </p:extLst>
          </p:nvPr>
        </p:nvGraphicFramePr>
        <p:xfrm>
          <a:off x="6553200" y="2133600"/>
          <a:ext cx="4572000" cy="3550920"/>
        </p:xfrm>
        <a:graphic>
          <a:graphicData uri="http://schemas.openxmlformats.org/drawingml/2006/table">
            <a:tbl>
              <a:tblPr/>
              <a:tblGrid>
                <a:gridCol w="2626179"/>
                <a:gridCol w="1945821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MEN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GENE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MEN 1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MEN1-TSG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MEN 2 (A, B)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RET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FMTC</a:t>
                      </a:r>
                      <a:endParaRPr kumimoji="0" lang="sr-Latn-C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RET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von Hippel-Lindau Sy.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VHL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von Recklinghausen Sy.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NF-1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Carney Sy.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PRKAR-1A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Cowden Sy.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PTEN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McCune–Albright  Sy.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GNAS-1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 advTm="5651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"/>
            <a:ext cx="10142996" cy="2678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500344"/>
            <a:ext cx="9906000" cy="32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2057400" y="76200"/>
            <a:ext cx="777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baseline="30000" dirty="0">
                <a:solidFill>
                  <a:srgbClr val="000000"/>
                </a:solidFill>
              </a:rPr>
              <a:t>99m</a:t>
            </a:r>
            <a:r>
              <a:rPr lang="en-US" altLang="en-US" sz="1600" dirty="0">
                <a:solidFill>
                  <a:srgbClr val="000000"/>
                </a:solidFill>
              </a:rPr>
              <a:t>Tc/</a:t>
            </a:r>
            <a:r>
              <a:rPr lang="en-US" altLang="en-US" sz="1600" baseline="30000" dirty="0">
                <a:solidFill>
                  <a:srgbClr val="000000"/>
                </a:solidFill>
              </a:rPr>
              <a:t>99m</a:t>
            </a:r>
            <a:r>
              <a:rPr lang="en-US" altLang="en-US" sz="1600" dirty="0">
                <a:solidFill>
                  <a:srgbClr val="000000"/>
                </a:solidFill>
              </a:rPr>
              <a:t>Tc-sestamibi                   </a:t>
            </a:r>
            <a:r>
              <a:rPr lang="en-US" altLang="en-US" sz="1600" baseline="30000" dirty="0" err="1">
                <a:solidFill>
                  <a:srgbClr val="000000"/>
                </a:solidFill>
              </a:rPr>
              <a:t>99m</a:t>
            </a:r>
            <a:r>
              <a:rPr lang="en-US" altLang="en-US" sz="1600" dirty="0" err="1">
                <a:solidFill>
                  <a:srgbClr val="000000"/>
                </a:solidFill>
              </a:rPr>
              <a:t>Tc-sestamibi</a:t>
            </a:r>
            <a:r>
              <a:rPr lang="en-US" altLang="en-US" sz="1600" dirty="0">
                <a:solidFill>
                  <a:srgbClr val="000000"/>
                </a:solidFill>
              </a:rPr>
              <a:t> SPECT/CT       </a:t>
            </a:r>
            <a:r>
              <a:rPr lang="sr-Latn-RS" altLang="en-US" sz="1600" dirty="0" smtClean="0">
                <a:solidFill>
                  <a:srgbClr val="000000"/>
                </a:solidFill>
              </a:rPr>
              <a:t>	</a:t>
            </a:r>
            <a:r>
              <a:rPr lang="en-US" altLang="en-US" sz="1600" dirty="0" smtClean="0">
                <a:solidFill>
                  <a:srgbClr val="000000"/>
                </a:solidFill>
              </a:rPr>
              <a:t> </a:t>
            </a:r>
            <a:r>
              <a:rPr lang="en-US" altLang="en-US" sz="1600" baseline="30000" dirty="0">
                <a:solidFill>
                  <a:srgbClr val="000000"/>
                </a:solidFill>
              </a:rPr>
              <a:t>11</a:t>
            </a:r>
            <a:r>
              <a:rPr lang="en-US" altLang="en-US" sz="1600" dirty="0">
                <a:solidFill>
                  <a:srgbClr val="000000"/>
                </a:solidFill>
              </a:rPr>
              <a:t>C-methionine PET/CT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2" t="19455" r="9238" b="42467"/>
          <a:stretch>
            <a:fillRect/>
          </a:stretch>
        </p:blipFill>
        <p:spPr bwMode="auto">
          <a:xfrm>
            <a:off x="3505200" y="962025"/>
            <a:ext cx="5257800" cy="573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 advTm="557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 l="25841" t="15407" r="26779" b="8177"/>
          <a:stretch>
            <a:fillRect/>
          </a:stretch>
        </p:blipFill>
        <p:spPr bwMode="auto">
          <a:xfrm>
            <a:off x="4140850" y="2066319"/>
            <a:ext cx="310856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 cstate="print"/>
          <a:srcRect l="41893" t="16496" r="23894" b="18034"/>
          <a:stretch>
            <a:fillRect/>
          </a:stretch>
        </p:blipFill>
        <p:spPr bwMode="auto">
          <a:xfrm>
            <a:off x="609600" y="2348707"/>
            <a:ext cx="2619149" cy="281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4" cstate="print"/>
          <a:srcRect l="945" t="10997" r="70929" b="58376"/>
          <a:stretch>
            <a:fillRect/>
          </a:stretch>
        </p:blipFill>
        <p:spPr bwMode="auto">
          <a:xfrm>
            <a:off x="7620000" y="2514600"/>
            <a:ext cx="4038600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67250" t="28809" r="3328" b="18006"/>
          <a:stretch>
            <a:fillRect/>
          </a:stretch>
        </p:blipFill>
        <p:spPr bwMode="auto">
          <a:xfrm>
            <a:off x="3392017" y="2384566"/>
            <a:ext cx="15335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1752600" y="71719"/>
            <a:ext cx="9525000" cy="838200"/>
          </a:xfrm>
        </p:spPr>
        <p:txBody>
          <a:bodyPr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MINIMALLY INVASIVE </a:t>
            </a:r>
            <a:r>
              <a:rPr lang="en-GB" dirty="0" err="1">
                <a:solidFill>
                  <a:schemeClr val="tx1"/>
                </a:solidFill>
              </a:rPr>
              <a:t>PARATHYROIDECTOMY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55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 dirty="0" smtClean="0">
                <a:solidFill>
                  <a:schemeClr val="tx1"/>
                </a:solidFill>
              </a:rPr>
              <a:t>   </a:t>
            </a:r>
            <a:r>
              <a:rPr lang="en-US" altLang="ar-SA" sz="3600" b="1" dirty="0" smtClean="0">
                <a:solidFill>
                  <a:schemeClr val="tx1"/>
                </a:solidFill>
              </a:rPr>
              <a:t>ADRENAL GLAND  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11582400" cy="5486400"/>
          </a:xfrm>
        </p:spPr>
        <p:txBody>
          <a:bodyPr/>
          <a:lstStyle/>
          <a:p>
            <a:pPr eaLnBrk="1" hangingPunct="1"/>
            <a:r>
              <a:rPr lang="en-US" altLang="ar-SA" dirty="0" smtClean="0"/>
              <a:t>Weight of normal gland is 4 g.</a:t>
            </a:r>
          </a:p>
          <a:p>
            <a:pPr eaLnBrk="1" hangingPunct="1">
              <a:buFontTx/>
              <a:buNone/>
            </a:pPr>
            <a:r>
              <a:rPr lang="en-US" altLang="ar-SA" dirty="0" smtClean="0"/>
              <a:t>     </a:t>
            </a:r>
            <a:r>
              <a:rPr lang="en-US" altLang="ar-SA" u="sng" dirty="0" smtClean="0"/>
              <a:t>Adrenal Cortex</a:t>
            </a:r>
            <a:r>
              <a:rPr lang="en-US" altLang="ar-SA" dirty="0" smtClean="0"/>
              <a:t>  - Derived from mesoderm &amp; composed of</a:t>
            </a:r>
          </a:p>
          <a:p>
            <a:pPr eaLnBrk="1" hangingPunct="1">
              <a:buFontTx/>
              <a:buNone/>
            </a:pPr>
            <a:r>
              <a:rPr lang="en-US" altLang="ar-SA" dirty="0" smtClean="0"/>
              <a:t>       1- </a:t>
            </a:r>
            <a:r>
              <a:rPr lang="en-US" altLang="ar-SA" dirty="0" err="1" smtClean="0"/>
              <a:t>Zona</a:t>
            </a:r>
            <a:r>
              <a:rPr lang="en-US" altLang="ar-SA" dirty="0" smtClean="0"/>
              <a:t> </a:t>
            </a:r>
            <a:r>
              <a:rPr lang="en-US" altLang="ar-SA" dirty="0" err="1" smtClean="0"/>
              <a:t>glomerulosa</a:t>
            </a:r>
            <a:r>
              <a:rPr lang="en-US" altLang="ar-SA" dirty="0" err="1" smtClean="0">
                <a:sym typeface="Symbol" panose="05050102010706020507" pitchFamily="18" charset="2"/>
              </a:rPr>
              <a:t>mineralocorticoids</a:t>
            </a:r>
            <a:r>
              <a:rPr lang="en-US" altLang="ar-SA" dirty="0" smtClean="0">
                <a:sym typeface="Symbol" panose="05050102010706020507" pitchFamily="18" charset="2"/>
              </a:rPr>
              <a:t> (</a:t>
            </a:r>
            <a:r>
              <a:rPr lang="en-US" altLang="ar-SA" dirty="0" err="1" smtClean="0">
                <a:sym typeface="Symbol" panose="05050102010706020507" pitchFamily="18" charset="2"/>
              </a:rPr>
              <a:t>aldosteron</a:t>
            </a:r>
            <a:r>
              <a:rPr lang="en-US" altLang="ar-SA" dirty="0" smtClean="0">
                <a:sym typeface="Symbol" panose="05050102010706020507" pitchFamily="18" charset="2"/>
              </a:rPr>
              <a:t>) </a:t>
            </a:r>
          </a:p>
          <a:p>
            <a:pPr eaLnBrk="1" hangingPunct="1">
              <a:buFontTx/>
              <a:buNone/>
            </a:pPr>
            <a:r>
              <a:rPr lang="en-US" altLang="ar-SA" dirty="0" smtClean="0">
                <a:sym typeface="Symbol" panose="05050102010706020507" pitchFamily="18" charset="2"/>
              </a:rPr>
              <a:t>       2- </a:t>
            </a:r>
            <a:r>
              <a:rPr lang="en-US" altLang="ar-SA" dirty="0" err="1" smtClean="0">
                <a:sym typeface="Symbol" panose="05050102010706020507" pitchFamily="18" charset="2"/>
              </a:rPr>
              <a:t>Zona</a:t>
            </a:r>
            <a:r>
              <a:rPr lang="en-US" altLang="ar-SA" dirty="0" smtClean="0">
                <a:sym typeface="Symbol" panose="05050102010706020507" pitchFamily="18" charset="2"/>
              </a:rPr>
              <a:t> </a:t>
            </a:r>
            <a:r>
              <a:rPr lang="en-US" altLang="ar-SA" dirty="0" err="1" smtClean="0">
                <a:sym typeface="Symbol" panose="05050102010706020507" pitchFamily="18" charset="2"/>
              </a:rPr>
              <a:t>fasciculata</a:t>
            </a:r>
            <a:r>
              <a:rPr lang="en-US" altLang="ar-SA" dirty="0" smtClean="0">
                <a:sym typeface="Symbol" panose="05050102010706020507" pitchFamily="18" charset="2"/>
              </a:rPr>
              <a:t>  glucocorticoids ( cortisol )</a:t>
            </a:r>
          </a:p>
          <a:p>
            <a:pPr eaLnBrk="1" hangingPunct="1">
              <a:buFontTx/>
              <a:buNone/>
            </a:pPr>
            <a:r>
              <a:rPr lang="en-US" altLang="ar-SA" dirty="0" smtClean="0">
                <a:sym typeface="Symbol" panose="05050102010706020507" pitchFamily="18" charset="2"/>
              </a:rPr>
              <a:t>       3- </a:t>
            </a:r>
            <a:r>
              <a:rPr lang="en-US" altLang="ar-SA" dirty="0" err="1" smtClean="0">
                <a:sym typeface="Symbol" panose="05050102010706020507" pitchFamily="18" charset="2"/>
              </a:rPr>
              <a:t>Zona</a:t>
            </a:r>
            <a:r>
              <a:rPr lang="en-US" altLang="ar-SA" dirty="0" smtClean="0">
                <a:sym typeface="Symbol" panose="05050102010706020507" pitchFamily="18" charset="2"/>
              </a:rPr>
              <a:t> </a:t>
            </a:r>
            <a:r>
              <a:rPr lang="en-US" altLang="ar-SA" dirty="0" err="1" smtClean="0">
                <a:sym typeface="Symbol" panose="05050102010706020507" pitchFamily="18" charset="2"/>
              </a:rPr>
              <a:t>reticularis</a:t>
            </a:r>
            <a:r>
              <a:rPr lang="en-US" altLang="ar-SA" dirty="0" smtClean="0">
                <a:sym typeface="Symbol" panose="05050102010706020507" pitchFamily="18" charset="2"/>
              </a:rPr>
              <a:t>   estrogens &amp; androgens</a:t>
            </a:r>
          </a:p>
          <a:p>
            <a:pPr eaLnBrk="1" hangingPunct="1"/>
            <a:r>
              <a:rPr lang="en-US" altLang="ar-SA" dirty="0" smtClean="0">
                <a:sym typeface="Symbol" panose="05050102010706020507" pitchFamily="18" charset="2"/>
              </a:rPr>
              <a:t>     Diseases are those of </a:t>
            </a:r>
            <a:r>
              <a:rPr lang="en-US" altLang="ar-SA" u="sng" dirty="0" err="1" smtClean="0">
                <a:sym typeface="Symbol" panose="05050102010706020507" pitchFamily="18" charset="2"/>
              </a:rPr>
              <a:t>hyperfunction</a:t>
            </a:r>
            <a:r>
              <a:rPr lang="en-US" altLang="ar-SA" u="sng" dirty="0" smtClean="0">
                <a:sym typeface="Symbol" panose="05050102010706020507" pitchFamily="18" charset="2"/>
              </a:rPr>
              <a:t> &amp; </a:t>
            </a:r>
            <a:r>
              <a:rPr lang="en-US" altLang="ar-SA" u="sng" dirty="0" err="1" smtClean="0">
                <a:sym typeface="Symbol" panose="05050102010706020507" pitchFamily="18" charset="2"/>
              </a:rPr>
              <a:t>hypofunction</a:t>
            </a:r>
            <a:r>
              <a:rPr lang="sr-Latn-RS" altLang="ar-SA" u="sng" dirty="0">
                <a:sym typeface="Symbol" panose="05050102010706020507" pitchFamily="18" charset="2"/>
              </a:rPr>
              <a:t> </a:t>
            </a:r>
            <a:r>
              <a:rPr lang="en-US" altLang="ar-SA" dirty="0" smtClean="0"/>
              <a:t>&amp; tumors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792298" y="6361783"/>
            <a:ext cx="473050" cy="267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19478" y="6227974"/>
            <a:ext cx="1366590" cy="401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8" descr="core-adre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544" y="1219200"/>
            <a:ext cx="2737616" cy="259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9600" y="4522046"/>
            <a:ext cx="1127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en-US" altLang="ar-SA" sz="2400" u="sng" dirty="0">
                <a:sym typeface="Symbol" panose="05050102010706020507" pitchFamily="18" charset="2"/>
              </a:rPr>
              <a:t>Adrenal Medulla</a:t>
            </a:r>
            <a:r>
              <a:rPr lang="en-US" altLang="ar-SA" sz="2400" dirty="0">
                <a:sym typeface="Symbol" panose="05050102010706020507" pitchFamily="18" charset="2"/>
              </a:rPr>
              <a:t> – </a:t>
            </a:r>
          </a:p>
          <a:p>
            <a:pPr marL="342900" indent="-342900" eaLnBrk="1" hangingPunct="1">
              <a:buFont typeface="Wingdings" panose="05000000000000000000" pitchFamily="2" charset="2"/>
              <a:buChar char="v"/>
            </a:pPr>
            <a:r>
              <a:rPr lang="en-US" altLang="ar-SA" sz="2400" dirty="0">
                <a:sym typeface="Symbol" panose="05050102010706020507" pitchFamily="18" charset="2"/>
              </a:rPr>
              <a:t>Derived from neural crest &amp; is part of </a:t>
            </a:r>
            <a:r>
              <a:rPr lang="en-US" altLang="ar-SA" sz="2400" dirty="0" smtClean="0">
                <a:sym typeface="Symbol" panose="05050102010706020507" pitchFamily="18" charset="2"/>
              </a:rPr>
              <a:t>sympathetic</a:t>
            </a:r>
            <a:r>
              <a:rPr lang="sr-Latn-RS" altLang="ar-SA" sz="2400" dirty="0" smtClean="0">
                <a:sym typeface="Symbol" panose="05050102010706020507" pitchFamily="18" charset="2"/>
              </a:rPr>
              <a:t> </a:t>
            </a:r>
            <a:r>
              <a:rPr lang="en-US" altLang="ar-SA" sz="2400" dirty="0" smtClean="0">
                <a:sym typeface="Symbol" panose="05050102010706020507" pitchFamily="18" charset="2"/>
              </a:rPr>
              <a:t>system</a:t>
            </a:r>
            <a:r>
              <a:rPr lang="en-US" altLang="ar-SA" sz="2400" dirty="0">
                <a:sym typeface="Symbol" panose="05050102010706020507" pitchFamily="18" charset="2"/>
              </a:rPr>
              <a:t>. </a:t>
            </a:r>
          </a:p>
          <a:p>
            <a:pPr marL="342900" indent="-342900" eaLnBrk="1" hangingPunct="1">
              <a:buFont typeface="Wingdings" panose="05000000000000000000" pitchFamily="2" charset="2"/>
              <a:buChar char="v"/>
            </a:pPr>
            <a:r>
              <a:rPr lang="en-US" altLang="ar-SA" sz="2400" dirty="0">
                <a:sym typeface="Symbol" panose="05050102010706020507" pitchFamily="18" charset="2"/>
              </a:rPr>
              <a:t>Composed of </a:t>
            </a:r>
            <a:r>
              <a:rPr lang="en-US" altLang="ar-SA" sz="2400" dirty="0" err="1">
                <a:sym typeface="Symbol" panose="05050102010706020507" pitchFamily="18" charset="2"/>
              </a:rPr>
              <a:t>Chromaffin</a:t>
            </a:r>
            <a:r>
              <a:rPr lang="en-US" altLang="ar-SA" sz="2400" dirty="0">
                <a:sym typeface="Symbol" panose="05050102010706020507" pitchFamily="18" charset="2"/>
              </a:rPr>
              <a:t> cells secreting </a:t>
            </a:r>
            <a:r>
              <a:rPr lang="en-US" altLang="ar-SA" sz="2400" dirty="0" err="1">
                <a:sym typeface="Symbol" panose="05050102010706020507" pitchFamily="18" charset="2"/>
              </a:rPr>
              <a:t>catecholamines</a:t>
            </a:r>
            <a:endParaRPr lang="en-US" altLang="ar-SA" sz="2400" dirty="0">
              <a:sym typeface="Symbol" panose="05050102010706020507" pitchFamily="18" charset="2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v"/>
            </a:pPr>
            <a:r>
              <a:rPr lang="en-US" altLang="ar-SA" sz="2400" dirty="0">
                <a:sym typeface="Symbol" panose="05050102010706020507" pitchFamily="18" charset="2"/>
              </a:rPr>
              <a:t>Diseases are mainly</a:t>
            </a:r>
            <a:r>
              <a:rPr lang="en-US" altLang="ar-SA" sz="2400" u="sng" dirty="0">
                <a:sym typeface="Symbol" panose="05050102010706020507" pitchFamily="18" charset="2"/>
              </a:rPr>
              <a:t> tumors</a:t>
            </a:r>
            <a:endParaRPr lang="en-US" altLang="ar-SA" sz="2400" u="sng" dirty="0"/>
          </a:p>
        </p:txBody>
      </p:sp>
    </p:spTree>
    <p:extLst>
      <p:ext uri="{BB962C8B-B14F-4D97-AF65-F5344CB8AC3E}">
        <p14:creationId xmlns:p14="http://schemas.microsoft.com/office/powerpoint/2010/main" val="706159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2" descr="http://www.intechopen.com/source/html/39495/media/imag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-304800"/>
            <a:ext cx="9104727" cy="6831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644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 dirty="0">
                <a:solidFill>
                  <a:schemeClr val="tx1"/>
                </a:solidFill>
              </a:rPr>
              <a:t>  </a:t>
            </a:r>
            <a:r>
              <a:rPr lang="en-US" altLang="ar-SA" sz="3600" b="1" dirty="0">
                <a:solidFill>
                  <a:schemeClr val="tx1"/>
                </a:solidFill>
              </a:rPr>
              <a:t>ADRENOCORTICAL </a:t>
            </a:r>
            <a:r>
              <a:rPr lang="sr-Latn-RS" altLang="ar-SA" sz="3600" b="1" dirty="0" smtClean="0">
                <a:solidFill>
                  <a:schemeClr val="tx1"/>
                </a:solidFill>
              </a:rPr>
              <a:t>ABNORMALITIES</a:t>
            </a:r>
            <a:r>
              <a:rPr lang="en-US" altLang="ar-SA" sz="3600" b="1" dirty="0" smtClean="0">
                <a:solidFill>
                  <a:schemeClr val="tx1"/>
                </a:solidFill>
              </a:rPr>
              <a:t>:</a:t>
            </a:r>
            <a:endParaRPr lang="en-US" altLang="ar-SA" sz="3600" b="1" dirty="0">
              <a:solidFill>
                <a:schemeClr val="tx1"/>
              </a:solidFill>
            </a:endParaRP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10515600" cy="5334000"/>
          </a:xfrm>
        </p:spPr>
        <p:txBody>
          <a:bodyPr/>
          <a:lstStyle/>
          <a:p>
            <a:pPr eaLnBrk="1" hangingPunct="1"/>
            <a:r>
              <a:rPr lang="en-US" altLang="ar-SA" sz="2400" dirty="0" smtClean="0"/>
              <a:t>There are 3 syndromes associated with </a:t>
            </a:r>
            <a:r>
              <a:rPr lang="en-US" altLang="ar-SA" sz="2400" b="1" dirty="0" err="1" smtClean="0"/>
              <a:t>hyperfunction</a:t>
            </a:r>
            <a:r>
              <a:rPr lang="en-US" altLang="ar-SA" sz="2400" dirty="0" smtClean="0"/>
              <a:t>:</a:t>
            </a:r>
          </a:p>
          <a:p>
            <a:pPr eaLnBrk="1" hangingPunct="1">
              <a:buFontTx/>
              <a:buNone/>
            </a:pPr>
            <a:r>
              <a:rPr lang="en-US" altLang="ar-SA" sz="2400" dirty="0" smtClean="0"/>
              <a:t>        1- Cushing’s Syndrome &amp; Cushing’s </a:t>
            </a:r>
            <a:r>
              <a:rPr lang="en-US" altLang="ar-SA" sz="2400" dirty="0" err="1" smtClean="0"/>
              <a:t>Diseas</a:t>
            </a:r>
            <a:r>
              <a:rPr lang="sr-Latn-RS" altLang="ar-SA" sz="2400" dirty="0" smtClean="0"/>
              <a:t>r</a:t>
            </a:r>
            <a:endParaRPr lang="en-US" altLang="ar-SA" sz="2400" dirty="0" smtClean="0"/>
          </a:p>
          <a:p>
            <a:pPr eaLnBrk="1" hangingPunct="1">
              <a:buFontTx/>
              <a:buNone/>
            </a:pPr>
            <a:r>
              <a:rPr lang="en-US" altLang="ar-SA" sz="2400" dirty="0" smtClean="0"/>
              <a:t>        2- Conn’s Syndrome &amp; </a:t>
            </a:r>
            <a:r>
              <a:rPr lang="en-US" altLang="ar-SA" sz="2400" dirty="0" err="1" smtClean="0"/>
              <a:t>Hyperaldosteronis</a:t>
            </a:r>
            <a:r>
              <a:rPr lang="sr-Latn-RS" altLang="ar-SA" sz="2400" dirty="0"/>
              <a:t>m</a:t>
            </a:r>
            <a:endParaRPr lang="en-US" altLang="ar-SA" sz="2400" dirty="0" smtClean="0"/>
          </a:p>
          <a:p>
            <a:pPr eaLnBrk="1" hangingPunct="1">
              <a:buFontTx/>
              <a:buNone/>
            </a:pPr>
            <a:r>
              <a:rPr lang="en-US" altLang="ar-SA" sz="2400" dirty="0" smtClean="0"/>
              <a:t>        3- </a:t>
            </a:r>
            <a:r>
              <a:rPr lang="en-US" altLang="ar-SA" sz="2400" dirty="0" err="1" smtClean="0"/>
              <a:t>Adrenogenital</a:t>
            </a:r>
            <a:r>
              <a:rPr lang="en-US" altLang="ar-SA" sz="2400" dirty="0" smtClean="0"/>
              <a:t> Syndrome </a:t>
            </a:r>
            <a:endParaRPr lang="sr-Latn-RS" altLang="ar-SA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ar-SA" sz="2400" b="1" dirty="0"/>
              <a:t> </a:t>
            </a:r>
            <a:r>
              <a:rPr lang="sr-Latn-RS" altLang="ar-SA" sz="2400" b="1" dirty="0" smtClean="0"/>
              <a:t>Adrenal tumors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en-US" altLang="ar-SA" sz="2400" dirty="0" smtClean="0"/>
              <a:t>Encapsulated </a:t>
            </a:r>
            <a:r>
              <a:rPr lang="en-US" altLang="ar-SA" sz="2400" dirty="0"/>
              <a:t>, usually yellow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en-US" altLang="ar-SA" sz="2400" dirty="0"/>
              <a:t>Size variable 1-2 cm. ( </a:t>
            </a:r>
            <a:r>
              <a:rPr lang="en-US" altLang="ar-SA" sz="2400" dirty="0" err="1"/>
              <a:t>30gms</a:t>
            </a:r>
            <a:r>
              <a:rPr lang="en-US" altLang="ar-SA" sz="2400" dirty="0"/>
              <a:t>.)Up to large tumors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en-US" altLang="ar-SA" sz="2400" dirty="0"/>
              <a:t>Most incidental nonfunctioning tumors, may be functioning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en-US" altLang="ar-SA" sz="2400" dirty="0"/>
              <a:t>Malignant tumors with necrosis, hemorrhage (≥ </a:t>
            </a:r>
            <a:r>
              <a:rPr lang="en-US" altLang="ar-SA" sz="2400" dirty="0" err="1"/>
              <a:t>300gms</a:t>
            </a:r>
            <a:r>
              <a:rPr lang="en-US" altLang="ar-SA" sz="2400" dirty="0"/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en-US" altLang="ar-SA" sz="2400" dirty="0"/>
              <a:t>Usually </a:t>
            </a:r>
            <a:r>
              <a:rPr lang="en-US" altLang="ar-SA" sz="2400" dirty="0" smtClean="0"/>
              <a:t>larger, </a:t>
            </a:r>
            <a:r>
              <a:rPr lang="en-US" altLang="ar-SA" sz="2400" dirty="0"/>
              <a:t>more aggressive in adults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en-US" altLang="ar-SA" sz="2400" dirty="0"/>
              <a:t>Both may show same appearance of uniform or </a:t>
            </a:r>
            <a:r>
              <a:rPr lang="en-US" altLang="ar-SA" sz="2400" dirty="0" smtClean="0"/>
              <a:t>slightly</a:t>
            </a:r>
            <a:r>
              <a:rPr lang="sr-Latn-RS" altLang="ar-SA" sz="2400" dirty="0" smtClean="0"/>
              <a:t> </a:t>
            </a:r>
            <a:r>
              <a:rPr lang="en-US" altLang="ar-SA" sz="2400" dirty="0" smtClean="0"/>
              <a:t>pleomorphic </a:t>
            </a:r>
            <a:r>
              <a:rPr lang="en-US" altLang="ar-SA" sz="2400" dirty="0"/>
              <a:t>cells ,may be </a:t>
            </a:r>
            <a:r>
              <a:rPr lang="en-US" altLang="ar-SA" sz="2400" dirty="0" err="1"/>
              <a:t>eosinophilic</a:t>
            </a:r>
            <a:r>
              <a:rPr lang="en-US" altLang="ar-SA" sz="2400" dirty="0"/>
              <a:t> or clear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ar-SA" sz="2400" dirty="0"/>
          </a:p>
          <a:p>
            <a:pPr eaLnBrk="1" hangingPunct="1">
              <a:buFontTx/>
              <a:buNone/>
            </a:pPr>
            <a:endParaRPr lang="en-US" altLang="ar-SA" sz="2400" dirty="0" smtClean="0"/>
          </a:p>
        </p:txBody>
      </p:sp>
    </p:spTree>
    <p:extLst>
      <p:ext uri="{BB962C8B-B14F-4D97-AF65-F5344CB8AC3E}">
        <p14:creationId xmlns:p14="http://schemas.microsoft.com/office/powerpoint/2010/main" val="1773192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1905000" y="1362076"/>
            <a:ext cx="6248400" cy="4667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l-SI" altLang="en-US" sz="2400" baseline="30000" dirty="0">
                <a:solidFill>
                  <a:srgbClr val="000000"/>
                </a:solidFill>
              </a:rPr>
              <a:t>131/123</a:t>
            </a:r>
            <a:r>
              <a:rPr lang="sl-SI" altLang="en-US" sz="2400" dirty="0">
                <a:solidFill>
                  <a:srgbClr val="000000"/>
                </a:solidFill>
              </a:rPr>
              <a:t>I-NP59 (</a:t>
            </a:r>
            <a:r>
              <a:rPr lang="en-US" altLang="en-US" sz="2400" dirty="0">
                <a:solidFill>
                  <a:srgbClr val="000000"/>
                </a:solidFill>
              </a:rPr>
              <a:t>6-</a:t>
            </a:r>
            <a:r>
              <a:rPr lang="sl-SI" altLang="en-US" sz="2400" dirty="0">
                <a:solidFill>
                  <a:srgbClr val="000000"/>
                </a:solidFill>
              </a:rPr>
              <a:t>beta jodometil 19 nor</a:t>
            </a:r>
            <a:r>
              <a:rPr lang="sl-SI" altLang="en-US" sz="2400" b="1" u="sng" dirty="0">
                <a:solidFill>
                  <a:srgbClr val="FF0000"/>
                </a:solidFill>
              </a:rPr>
              <a:t>holesterol</a:t>
            </a:r>
            <a:r>
              <a:rPr lang="sl-SI" altLang="en-US" sz="240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609600" y="2209800"/>
            <a:ext cx="109728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sz="2400" dirty="0"/>
              <a:t>Cholesterol is a substrate for the synthesis of steroid hormones. </a:t>
            </a:r>
            <a:endParaRPr lang="sr-Latn-RS" sz="24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RS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sz="2400" dirty="0" smtClean="0"/>
              <a:t>The </a:t>
            </a:r>
            <a:r>
              <a:rPr lang="en-GB" sz="2400" dirty="0"/>
              <a:t>radionuclide-</a:t>
            </a:r>
            <a:r>
              <a:rPr lang="en-GB" sz="2400" dirty="0" err="1"/>
              <a:t>labeled</a:t>
            </a:r>
            <a:r>
              <a:rPr lang="en-GB" sz="2400" dirty="0"/>
              <a:t> cholesterol </a:t>
            </a:r>
            <a:r>
              <a:rPr lang="en-GB" sz="2400" dirty="0" err="1"/>
              <a:t>analog</a:t>
            </a:r>
            <a:r>
              <a:rPr lang="en-GB" sz="2400" dirty="0"/>
              <a:t>, </a:t>
            </a:r>
            <a:r>
              <a:rPr lang="en-GB" sz="2400" dirty="0" err="1"/>
              <a:t>123I-NP59</a:t>
            </a:r>
            <a:r>
              <a:rPr lang="en-GB" sz="2400" dirty="0"/>
              <a:t>, is incorporated into </a:t>
            </a:r>
            <a:r>
              <a:rPr lang="en-GB" sz="2400" dirty="0" err="1"/>
              <a:t>LDL</a:t>
            </a:r>
            <a:r>
              <a:rPr lang="en-GB" sz="2400" dirty="0"/>
              <a:t> and thus transported through the circulation. It enters the adrenal cortex using </a:t>
            </a:r>
            <a:r>
              <a:rPr lang="en-GB" sz="2400" dirty="0" err="1"/>
              <a:t>LDL</a:t>
            </a:r>
            <a:r>
              <a:rPr lang="en-GB" sz="2400" dirty="0"/>
              <a:t> receptors. </a:t>
            </a:r>
            <a:endParaRPr lang="sr-Latn-RS" sz="2400" dirty="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RS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sz="2400" dirty="0" smtClean="0"/>
              <a:t>It </a:t>
            </a:r>
            <a:r>
              <a:rPr lang="en-GB" sz="2400" dirty="0"/>
              <a:t>is esterified and stored in intracellular fat droplets, but is not further metabolized. </a:t>
            </a:r>
            <a:r>
              <a:rPr lang="en-GB" sz="2400" dirty="0" err="1"/>
              <a:t>NP59</a:t>
            </a:r>
            <a:r>
              <a:rPr lang="en-GB" sz="2400" dirty="0"/>
              <a:t> transported via hepatic </a:t>
            </a:r>
            <a:r>
              <a:rPr lang="en-GB" sz="2400" dirty="0" err="1"/>
              <a:t>LDL</a:t>
            </a:r>
            <a:r>
              <a:rPr lang="en-GB" sz="2400" dirty="0"/>
              <a:t> receptors is metabolized to fatty acid </a:t>
            </a:r>
            <a:r>
              <a:rPr lang="en-GB" sz="2400" dirty="0" err="1"/>
              <a:t>analogs</a:t>
            </a:r>
            <a:r>
              <a:rPr lang="en-GB" sz="2400" dirty="0"/>
              <a:t>, and excreted via bile (high RA in the gut on </a:t>
            </a:r>
            <a:r>
              <a:rPr lang="en-GB" sz="2400" dirty="0" err="1"/>
              <a:t>scintigrams</a:t>
            </a:r>
            <a:r>
              <a:rPr lang="en-GB" sz="2400" dirty="0"/>
              <a:t>).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29700" name="Title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b="1" dirty="0" smtClean="0">
                <a:solidFill>
                  <a:schemeClr val="tx1"/>
                </a:solidFill>
              </a:rPr>
              <a:t>ADRENAL SCAN</a:t>
            </a:r>
            <a:endParaRPr lang="en-US" altLang="en-US" sz="3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45706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sc nadbubr i DTPA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" t="6564" r="6035" b="1158"/>
          <a:stretch>
            <a:fillRect/>
          </a:stretch>
        </p:blipFill>
        <p:spPr bwMode="auto">
          <a:xfrm>
            <a:off x="4717063" y="1219200"/>
            <a:ext cx="2417564" cy="2334200"/>
          </a:xfrm>
          <a:prstGeom prst="rect">
            <a:avLst/>
          </a:prstGeom>
          <a:noFill/>
          <a:ln w="57150" cmpd="thickThin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4" name="AutoShape 5"/>
          <p:cNvSpPr>
            <a:spLocks noChangeArrowheads="1"/>
          </p:cNvSpPr>
          <p:nvPr/>
        </p:nvSpPr>
        <p:spPr bwMode="auto">
          <a:xfrm rot="10796738" flipH="1">
            <a:off x="6248400" y="1828800"/>
            <a:ext cx="1066800" cy="76200"/>
          </a:xfrm>
          <a:prstGeom prst="leftArrow">
            <a:avLst>
              <a:gd name="adj1" fmla="val 50000"/>
              <a:gd name="adj2" fmla="val 350000"/>
            </a:avLst>
          </a:prstGeom>
          <a:solidFill>
            <a:srgbClr val="66FF66">
              <a:alpha val="5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25" name="AutoShape 6"/>
          <p:cNvSpPr>
            <a:spLocks noChangeArrowheads="1"/>
          </p:cNvSpPr>
          <p:nvPr/>
        </p:nvSpPr>
        <p:spPr bwMode="auto">
          <a:xfrm rot="10796738" flipV="1">
            <a:off x="4648201" y="1905000"/>
            <a:ext cx="1063625" cy="103188"/>
          </a:xfrm>
          <a:prstGeom prst="leftArrow">
            <a:avLst>
              <a:gd name="adj1" fmla="val 50000"/>
              <a:gd name="adj2" fmla="val 257691"/>
            </a:avLst>
          </a:prstGeom>
          <a:solidFill>
            <a:srgbClr val="66FF66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2514601" y="1752600"/>
            <a:ext cx="2162175" cy="376238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l-SI" altLang="en-US" sz="1800">
                <a:latin typeface="Arial" panose="020B0604020202020204" pitchFamily="34" charset="0"/>
              </a:rPr>
              <a:t>gl. suprarenalis sin.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7315201" y="1676400"/>
            <a:ext cx="2238375" cy="376238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l-SI" altLang="en-US" sz="1800">
                <a:latin typeface="Arial" panose="020B0604020202020204" pitchFamily="34" charset="0"/>
              </a:rPr>
              <a:t>gl. suprarenalis dex.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5791201" y="1219200"/>
            <a:ext cx="422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l-SI" altLang="en-US" sz="1400">
                <a:solidFill>
                  <a:srgbClr val="4F96FF"/>
                </a:solidFill>
                <a:latin typeface="Arial" panose="020B0604020202020204" pitchFamily="34" charset="0"/>
              </a:rPr>
              <a:t>PA</a:t>
            </a:r>
            <a:endParaRPr lang="en-US" altLang="en-US" sz="1400">
              <a:solidFill>
                <a:srgbClr val="4F96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8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725935"/>
              </p:ext>
            </p:extLst>
          </p:nvPr>
        </p:nvGraphicFramePr>
        <p:xfrm>
          <a:off x="1219200" y="4038093"/>
          <a:ext cx="8897938" cy="22559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74633"/>
                <a:gridCol w="2554513"/>
                <a:gridCol w="2468792"/>
              </a:tblGrid>
              <a:tr h="36586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TRACER</a:t>
                      </a:r>
                    </a:p>
                  </a:txBody>
                  <a:tcPr marT="45734" marB="45734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TIME (DAYS)</a:t>
                      </a:r>
                      <a:endParaRPr kumimoji="0" lang="sl-SI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3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DEXAMETHASON SUPRESION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3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</a:tr>
              <a:tr h="4116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2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131</a:t>
                      </a:r>
                      <a:r>
                        <a:rPr kumimoji="0" lang="sl-SI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I-NP59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 </a:t>
                      </a:r>
                      <a:r>
                        <a:rPr kumimoji="0" lang="sr-Latn-R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 </a:t>
                      </a:r>
                      <a:r>
                        <a:rPr kumimoji="0" lang="sl-SI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3-5, 7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</a:tr>
              <a:tr h="7012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SCAN TIME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2-3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≥ 5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4" marB="45734" anchor="ctr" horzOverflow="overflow"/>
                </a:tc>
              </a:tr>
            </a:tbl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 bwMode="auto">
          <a:xfrm>
            <a:off x="609600" y="152401"/>
            <a:ext cx="10972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sr-Latn-RS" altLang="en-US" sz="3600" b="1" smtClean="0">
                <a:solidFill>
                  <a:schemeClr val="tx1"/>
                </a:solidFill>
              </a:rPr>
              <a:t>ADRENAL SCAN</a:t>
            </a:r>
            <a:endParaRPr lang="en-US" altLang="en-US" sz="3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28006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09600" y="1219200"/>
            <a:ext cx="10972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sz="2400" dirty="0"/>
              <a:t>Dexamethasone suppresses ACTH and reduces </a:t>
            </a:r>
            <a:r>
              <a:rPr lang="sr-Latn-RS" sz="2400" dirty="0" smtClean="0"/>
              <a:t>TRACER </a:t>
            </a:r>
            <a:r>
              <a:rPr lang="en-GB" sz="2400" dirty="0" smtClean="0"/>
              <a:t>binding </a:t>
            </a:r>
            <a:r>
              <a:rPr lang="en-GB" sz="2400" dirty="0"/>
              <a:t>in the </a:t>
            </a:r>
            <a:r>
              <a:rPr lang="en-GB" sz="2400" dirty="0" err="1"/>
              <a:t>zona</a:t>
            </a:r>
            <a:r>
              <a:rPr lang="en-GB" sz="2400" dirty="0"/>
              <a:t> </a:t>
            </a:r>
            <a:r>
              <a:rPr lang="en-GB" sz="2400" dirty="0" err="1" smtClean="0"/>
              <a:t>fasciculat</a:t>
            </a:r>
            <a:r>
              <a:rPr lang="sr-Latn-RS" sz="2400" dirty="0"/>
              <a:t>a</a:t>
            </a:r>
            <a:r>
              <a:rPr lang="en-GB" sz="2400" dirty="0" smtClean="0"/>
              <a:t>. </a:t>
            </a:r>
            <a:r>
              <a:rPr lang="en-GB" sz="2400" dirty="0"/>
              <a:t>This increases the sensitivity of the findings. It is important to discontinue all drugs that affect the </a:t>
            </a:r>
            <a:r>
              <a:rPr lang="en-GB" sz="2400" dirty="0" err="1"/>
              <a:t>HPA</a:t>
            </a:r>
            <a:r>
              <a:rPr lang="en-GB" sz="2400" dirty="0"/>
              <a:t>/</a:t>
            </a:r>
            <a:r>
              <a:rPr lang="en-GB" sz="2400" dirty="0" err="1"/>
              <a:t>RAA</a:t>
            </a:r>
            <a:r>
              <a:rPr lang="en-GB" sz="2400" dirty="0"/>
              <a:t> axis, in order not to disturb the </a:t>
            </a:r>
            <a:r>
              <a:rPr lang="en-GB" sz="2400" dirty="0" err="1"/>
              <a:t>scintigraphic</a:t>
            </a:r>
            <a:r>
              <a:rPr lang="en-GB" sz="2400" dirty="0"/>
              <a:t> display.</a:t>
            </a:r>
            <a:endParaRPr lang="sl-SI" altLang="en-US" sz="2400" dirty="0"/>
          </a:p>
        </p:txBody>
      </p:sp>
      <p:pic>
        <p:nvPicPr>
          <p:cNvPr id="31749" name="Picture 26" descr="https://www.researchgate.net/profile/Trifon_Spyridonidis/publication/249998457/figure/fig2/AS:298339733131269@1448141143769/Dexamethasone-suppression-NP-59-scintigraphy-in-PA-Schematic-rep-resentation-o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789530"/>
            <a:ext cx="6032547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b="1" dirty="0" smtClean="0">
                <a:solidFill>
                  <a:schemeClr val="tx1"/>
                </a:solidFill>
              </a:rPr>
              <a:t>ADRENAL SCAN</a:t>
            </a:r>
            <a:endParaRPr lang="en-US" altLang="en-US" sz="3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52832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Placeholder 1"/>
          <p:cNvSpPr>
            <a:spLocks noGrp="1"/>
          </p:cNvSpPr>
          <p:nvPr>
            <p:ph sz="quarter" idx="1"/>
          </p:nvPr>
        </p:nvSpPr>
        <p:spPr>
          <a:xfrm>
            <a:off x="1981200" y="1219201"/>
            <a:ext cx="8229600" cy="4937125"/>
          </a:xfrm>
        </p:spPr>
        <p:txBody>
          <a:bodyPr/>
          <a:lstStyle/>
          <a:p>
            <a:pPr eaLnBrk="1" hangingPunct="1"/>
            <a:r>
              <a:rPr lang="en-US" altLang="en-US" sz="2800" baseline="30000"/>
              <a:t>131</a:t>
            </a:r>
            <a:r>
              <a:rPr lang="en-US" altLang="en-US" sz="2800"/>
              <a:t> I-6-β-iodomethyl-19-norcholesterol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4191000"/>
            <a:ext cx="2570163" cy="2006600"/>
          </a:xfrm>
          <a:prstGeom prst="rect">
            <a:avLst/>
          </a:prstGeom>
          <a:noFill/>
          <a:ln w="952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191000"/>
            <a:ext cx="2662238" cy="2000250"/>
          </a:xfrm>
          <a:prstGeom prst="rect">
            <a:avLst/>
          </a:prstGeom>
          <a:noFill/>
          <a:ln w="952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14" y="1943100"/>
            <a:ext cx="2592387" cy="17145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2774" name="Text Placeholder 1"/>
          <p:cNvSpPr txBox="1">
            <a:spLocks/>
          </p:cNvSpPr>
          <p:nvPr/>
        </p:nvSpPr>
        <p:spPr bwMode="auto">
          <a:xfrm>
            <a:off x="5184496" y="2460812"/>
            <a:ext cx="5562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3" tIns="51206" rIns="102413" bIns="51206"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sr-Latn-RS" altLang="en-US" sz="2400" dirty="0" smtClean="0">
                <a:solidFill>
                  <a:srgbClr val="000000"/>
                </a:solidFill>
              </a:rPr>
              <a:t>NO UPTAKE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32775" name="Text Placeholder 1"/>
          <p:cNvSpPr txBox="1">
            <a:spLocks/>
          </p:cNvSpPr>
          <p:nvPr/>
        </p:nvSpPr>
        <p:spPr bwMode="auto">
          <a:xfrm>
            <a:off x="3200400" y="3733800"/>
            <a:ext cx="7696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3" tIns="51206" rIns="102413" bIns="51206"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sr-Latn-RS" altLang="en-US" sz="2400" dirty="0" smtClean="0">
                <a:solidFill>
                  <a:srgbClr val="000000"/>
                </a:solidFill>
              </a:rPr>
              <a:t>PHYSIOLOGICAL UPTAKE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32776" name="Text Placeholder 1"/>
          <p:cNvSpPr txBox="1">
            <a:spLocks/>
          </p:cNvSpPr>
          <p:nvPr/>
        </p:nvSpPr>
        <p:spPr bwMode="auto">
          <a:xfrm>
            <a:off x="2667000" y="5791200"/>
            <a:ext cx="6400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3" tIns="51206" rIns="102413" bIns="51206"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5 </a:t>
            </a:r>
            <a:r>
              <a:rPr lang="sr-Latn-RS" altLang="en-US" sz="2400" dirty="0" smtClean="0">
                <a:solidFill>
                  <a:srgbClr val="000000"/>
                </a:solidFill>
              </a:rPr>
              <a:t>D			           </a:t>
            </a:r>
            <a:r>
              <a:rPr lang="en-US" altLang="en-US" sz="2400" dirty="0" smtClean="0">
                <a:solidFill>
                  <a:srgbClr val="000000"/>
                </a:solidFill>
              </a:rPr>
              <a:t>7 </a:t>
            </a:r>
            <a:r>
              <a:rPr lang="sr-Latn-RS" altLang="en-US" sz="2400" dirty="0" smtClean="0">
                <a:solidFill>
                  <a:srgbClr val="000000"/>
                </a:solidFill>
              </a:rPr>
              <a:t>D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32778" name="Rectangle 12"/>
          <p:cNvSpPr>
            <a:spLocks noChangeArrowheads="1"/>
          </p:cNvSpPr>
          <p:nvPr/>
        </p:nvSpPr>
        <p:spPr bwMode="auto">
          <a:xfrm>
            <a:off x="1704976" y="3271838"/>
            <a:ext cx="6671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1 </a:t>
            </a:r>
            <a:r>
              <a:rPr lang="sr-Latn-RS" altLang="en-US" sz="2400" dirty="0" smtClean="0">
                <a:solidFill>
                  <a:srgbClr val="000000"/>
                </a:solidFill>
              </a:rPr>
              <a:t>D</a:t>
            </a:r>
            <a:r>
              <a:rPr lang="en-US" altLang="en-US" sz="2400" dirty="0" smtClean="0">
                <a:solidFill>
                  <a:srgbClr val="000000"/>
                </a:solidFill>
              </a:rPr>
              <a:t> </a:t>
            </a:r>
            <a:endParaRPr lang="en-US" altLang="en-US" sz="18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685800"/>
          </a:xfrm>
        </p:spPr>
        <p:txBody>
          <a:bodyPr/>
          <a:lstStyle/>
          <a:p>
            <a:pPr algn="ctr" eaLnBrk="1" hangingPunct="1"/>
            <a:r>
              <a:rPr lang="sr-Latn-RS" altLang="en-US" sz="3600" b="1" dirty="0" smtClean="0">
                <a:solidFill>
                  <a:schemeClr val="tx1"/>
                </a:solidFill>
              </a:rPr>
              <a:t>ADRENAL SCAN</a:t>
            </a:r>
            <a:endParaRPr lang="en-US" altLang="en-US" sz="3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6932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85800"/>
          </a:xfrm>
        </p:spPr>
        <p:txBody>
          <a:bodyPr/>
          <a:lstStyle/>
          <a:p>
            <a:pPr algn="ctr" eaLnBrk="1" hangingPunct="1"/>
            <a:r>
              <a:rPr lang="en-US" altLang="en-US" sz="3600" b="1" dirty="0">
                <a:solidFill>
                  <a:schemeClr val="tx1"/>
                </a:solidFill>
              </a:rPr>
              <a:t> </a:t>
            </a:r>
            <a:r>
              <a:rPr lang="en-US" altLang="ar-SA" sz="3600" b="1" dirty="0" err="1">
                <a:solidFill>
                  <a:schemeClr val="tx1"/>
                </a:solidFill>
              </a:rPr>
              <a:t>CUSHING’Syndrome</a:t>
            </a:r>
            <a:r>
              <a:rPr lang="en-US" altLang="ar-SA" sz="36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11353800" cy="579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ar-SA" b="1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ar-SA" dirty="0" smtClean="0"/>
              <a:t>Elevation of cortisol level , which occurs in one of four ways</a:t>
            </a:r>
            <a:endParaRPr lang="en-US" altLang="ar-SA" u="sng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A-  Endogenous causes :                                            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    </a:t>
            </a:r>
            <a:r>
              <a:rPr lang="en-US" altLang="ar-SA" dirty="0" err="1" smtClean="0"/>
              <a:t>i</a:t>
            </a:r>
            <a:r>
              <a:rPr lang="en-US" altLang="ar-SA" dirty="0" smtClean="0"/>
              <a:t>- ACTH*secreting pituitary </a:t>
            </a:r>
            <a:r>
              <a:rPr lang="en-US" altLang="ar-SA" dirty="0" err="1" smtClean="0"/>
              <a:t>microadenoma</a:t>
            </a:r>
            <a:r>
              <a:rPr lang="en-US" altLang="ar-SA" dirty="0" smtClean="0"/>
              <a:t>, few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       </a:t>
            </a:r>
            <a:r>
              <a:rPr lang="en-US" altLang="ar-SA" dirty="0" err="1" smtClean="0"/>
              <a:t>macroadenomas</a:t>
            </a:r>
            <a:r>
              <a:rPr lang="en-US" altLang="ar-SA" dirty="0" smtClean="0"/>
              <a:t>, OR hyperplasia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       (</a:t>
            </a:r>
            <a:r>
              <a:rPr lang="en-US" altLang="ar-SA" dirty="0" err="1" smtClean="0"/>
              <a:t>CUSHING’s</a:t>
            </a:r>
            <a:r>
              <a:rPr lang="en-US" altLang="ar-SA" dirty="0" smtClean="0"/>
              <a:t> DISEASE)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    ii-Adrenal tumor or hyperplasia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       iii- </a:t>
            </a:r>
            <a:r>
              <a:rPr lang="en-US" altLang="ar-SA" dirty="0" err="1" smtClean="0"/>
              <a:t>Paraneoplastic</a:t>
            </a:r>
            <a:r>
              <a:rPr lang="en-US" altLang="ar-SA" dirty="0" smtClean="0"/>
              <a:t> syndrome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ar-SA" dirty="0" smtClean="0"/>
              <a:t>  </a:t>
            </a:r>
          </a:p>
        </p:txBody>
      </p:sp>
      <p:pic>
        <p:nvPicPr>
          <p:cNvPr id="4" name="Picture 3" descr="Rubin%20f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370058"/>
            <a:ext cx="4322195" cy="438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09600" y="480060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dirty="0"/>
              <a:t> B-  </a:t>
            </a:r>
            <a:r>
              <a:rPr lang="fr-FR" sz="2400" dirty="0" err="1"/>
              <a:t>Exogenous</a:t>
            </a:r>
            <a:r>
              <a:rPr lang="fr-FR" sz="2400" dirty="0"/>
              <a:t> cause : </a:t>
            </a:r>
          </a:p>
          <a:p>
            <a:r>
              <a:rPr lang="fr-FR" sz="2400" dirty="0"/>
              <a:t>         </a:t>
            </a:r>
            <a:r>
              <a:rPr lang="fr-FR" sz="2400" dirty="0" err="1"/>
              <a:t>Steroid</a:t>
            </a:r>
            <a:r>
              <a:rPr lang="fr-FR" sz="2400" dirty="0"/>
              <a:t> </a:t>
            </a:r>
            <a:r>
              <a:rPr lang="fr-FR" sz="2400" dirty="0" err="1"/>
              <a:t>Therapy</a:t>
            </a:r>
            <a:r>
              <a:rPr lang="fr-FR" sz="2400" dirty="0"/>
              <a:t>                   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7099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3504" y="1447800"/>
            <a:ext cx="10972800" cy="990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The Endocrine system is divided into 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504" y="2667000"/>
            <a:ext cx="10972800" cy="29718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ahoma" panose="020B0604030504040204" pitchFamily="34" charset="0"/>
                <a:cs typeface="Tahoma" panose="020B0604030504040204" pitchFamily="34" charset="0"/>
              </a:rPr>
              <a:t>Endocrine organs dedicated to production of hormones  e.g. </a:t>
            </a:r>
            <a:r>
              <a:rPr lang="en-US" altLang="en-US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pituitary,thyroid</a:t>
            </a:r>
            <a:r>
              <a:rPr lang="en-US" altLang="en-US" dirty="0" smtClean="0">
                <a:latin typeface="Tahoma" panose="020B0604030504040204" pitchFamily="34" charset="0"/>
                <a:cs typeface="Tahoma" panose="020B0604030504040204" pitchFamily="34" charset="0"/>
              </a:rPr>
              <a:t>….</a:t>
            </a:r>
            <a:r>
              <a:rPr lang="en-US" altLang="en-US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etc</a:t>
            </a:r>
            <a:endParaRPr lang="en-US" altLang="en-US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dirty="0" smtClean="0">
                <a:latin typeface="Tahoma" panose="020B0604030504040204" pitchFamily="34" charset="0"/>
                <a:cs typeface="Tahoma" panose="020B0604030504040204" pitchFamily="34" charset="0"/>
              </a:rPr>
              <a:t>Endocrine components in clusters in organs having mixed functions e.g. pancreas, ovary, testes…..</a:t>
            </a:r>
          </a:p>
          <a:p>
            <a:pPr eaLnBrk="1" hangingPunct="1"/>
            <a:r>
              <a:rPr lang="en-US" altLang="en-US" dirty="0" smtClean="0">
                <a:latin typeface="Tahoma" panose="020B0604030504040204" pitchFamily="34" charset="0"/>
                <a:cs typeface="Tahoma" panose="020B0604030504040204" pitchFamily="34" charset="0"/>
              </a:rPr>
              <a:t>Diffuse endocrine system comprising scattered cells within organs acting locally on adjacent cells without entry into blood stream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133578" y="82643"/>
            <a:ext cx="8763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sr-Latn-RS" altLang="en-US" sz="3600" b="1" smtClean="0">
                <a:solidFill>
                  <a:schemeClr val="tx1"/>
                </a:solidFill>
              </a:rPr>
              <a:t>NEUROENDOCRINE SYSTEM</a:t>
            </a:r>
            <a:endParaRPr lang="en-US" altLang="en-US" sz="3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1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85800"/>
          </a:xfrm>
        </p:spPr>
        <p:txBody>
          <a:bodyPr/>
          <a:lstStyle/>
          <a:p>
            <a:pPr algn="ctr" eaLnBrk="1" hangingPunct="1"/>
            <a:r>
              <a:rPr lang="en-US" altLang="en-US" sz="3600" b="1" dirty="0">
                <a:solidFill>
                  <a:schemeClr val="tx1"/>
                </a:solidFill>
              </a:rPr>
              <a:t> </a:t>
            </a:r>
            <a:r>
              <a:rPr lang="en-US" altLang="ar-SA" sz="3600" b="1" dirty="0" err="1">
                <a:solidFill>
                  <a:schemeClr val="tx1"/>
                </a:solidFill>
              </a:rPr>
              <a:t>HYPERALDOSTERONISM</a:t>
            </a:r>
            <a:r>
              <a:rPr lang="en-US" altLang="ar-SA" sz="3600" b="1" dirty="0">
                <a:solidFill>
                  <a:schemeClr val="tx1"/>
                </a:solidFill>
              </a:rPr>
              <a:t> :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11277600" cy="1524000"/>
          </a:xfrm>
        </p:spPr>
        <p:txBody>
          <a:bodyPr/>
          <a:lstStyle/>
          <a:p>
            <a:pPr eaLnBrk="1" hangingPunct="1"/>
            <a:endParaRPr lang="en-US" altLang="ar-SA" sz="2800" b="1" dirty="0">
              <a:sym typeface="Symbol" panose="05050102010706020507" pitchFamily="18" charset="2"/>
            </a:endParaRPr>
          </a:p>
          <a:p>
            <a:pPr eaLnBrk="1" hangingPunct="1"/>
            <a:r>
              <a:rPr lang="en-US" altLang="ar-SA" dirty="0" smtClean="0">
                <a:sym typeface="Symbol" panose="05050102010706020507" pitchFamily="18" charset="2"/>
              </a:rPr>
              <a:t>Excess level of aldosterone cause sodium </a:t>
            </a:r>
            <a:r>
              <a:rPr lang="en-US" altLang="ar-SA" dirty="0" err="1" smtClean="0">
                <a:sym typeface="Symbol" panose="05050102010706020507" pitchFamily="18" charset="2"/>
              </a:rPr>
              <a:t>retension</a:t>
            </a:r>
            <a:r>
              <a:rPr lang="en-US" altLang="ar-SA" dirty="0" smtClean="0">
                <a:sym typeface="Symbol" panose="05050102010706020507" pitchFamily="18" charset="2"/>
              </a:rPr>
              <a:t>, potassium excretion, resulting in hypertension &amp; hypokalemia.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4800" y="2362200"/>
            <a:ext cx="10972800" cy="493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/>
              <a:t>A- Primary : Conn Syndrome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ar-SA" dirty="0" smtClean="0"/>
              <a:t>  Caused by Adenoma (80%) </a:t>
            </a:r>
            <a:r>
              <a:rPr lang="en-US" altLang="ar-SA" dirty="0" err="1" smtClean="0"/>
              <a:t>F:M</a:t>
            </a:r>
            <a:r>
              <a:rPr lang="en-US" altLang="ar-SA" dirty="0" smtClean="0"/>
              <a:t> is 2:1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/>
              <a:t>      Single or multiple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ar-SA" dirty="0" smtClean="0"/>
              <a:t> Or primary adrenal hyperplasia ( 15% ) ,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ar-SA" dirty="0" smtClean="0"/>
              <a:t> Carcinoma is rare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ar-SA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ar-SA" dirty="0" smtClean="0"/>
              <a:t> Adjacent adrenal cortex is NOT atrophic</a:t>
            </a:r>
          </a:p>
          <a:p>
            <a:pPr eaLnBrk="1" hangingPunct="1">
              <a:lnSpc>
                <a:spcPct val="80000"/>
              </a:lnSpc>
            </a:pPr>
            <a:r>
              <a:rPr lang="en-US" altLang="ar-SA" dirty="0" smtClean="0"/>
              <a:t> There is  </a:t>
            </a:r>
            <a:r>
              <a:rPr lang="en-US" altLang="ar-SA" dirty="0" smtClean="0">
                <a:sym typeface="Symbol" panose="05050102010706020507" pitchFamily="18" charset="2"/>
              </a:rPr>
              <a:t></a:t>
            </a:r>
            <a:r>
              <a:rPr lang="en-US" altLang="ar-SA" dirty="0" err="1" smtClean="0">
                <a:sym typeface="Symbol" panose="05050102010706020507" pitchFamily="18" charset="2"/>
              </a:rPr>
              <a:t>aldosteron</a:t>
            </a:r>
            <a:r>
              <a:rPr lang="en-US" altLang="ar-SA" dirty="0" smtClean="0">
                <a:sym typeface="Symbol" panose="05050102010706020507" pitchFamily="18" charset="2"/>
              </a:rPr>
              <a:t> Na retention &amp; K excretion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sym typeface="Symbol" panose="05050102010706020507" pitchFamily="18" charset="2"/>
              </a:rPr>
              <a:t>               BP , Hypokalemia , RENIN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sym typeface="Symbol" panose="05050102010706020507" pitchFamily="18" charset="2"/>
              </a:rPr>
              <a:t>           </a:t>
            </a:r>
            <a:r>
              <a:rPr lang="en-US" altLang="ar-SA" u="sng" dirty="0" smtClean="0">
                <a:sym typeface="Symbol" panose="05050102010706020507" pitchFamily="18" charset="2"/>
              </a:rPr>
              <a:t>Correctable cause of HYPERTENSION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400" b="1" dirty="0" smtClean="0">
                <a:sym typeface="Symbol" panose="05050102010706020507" pitchFamily="18" charset="2"/>
              </a:rPr>
              <a:t>    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848600" y="2133600"/>
            <a:ext cx="4343400" cy="493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ar-SA" b="1" dirty="0" smtClean="0">
                <a:sym typeface="Symbol" panose="05050102010706020507" pitchFamily="18" charset="2"/>
              </a:rPr>
              <a:t> </a:t>
            </a:r>
            <a:r>
              <a:rPr lang="en-US" altLang="ar-SA" dirty="0" smtClean="0">
                <a:sym typeface="Symbol" panose="05050102010706020507" pitchFamily="18" charset="2"/>
              </a:rPr>
              <a:t>B- Secondary : </a:t>
            </a:r>
          </a:p>
          <a:p>
            <a:pPr eaLnBrk="1" hangingPunct="1"/>
            <a:r>
              <a:rPr lang="en-US" altLang="ar-SA" dirty="0" smtClean="0">
                <a:sym typeface="Symbol" panose="05050102010706020507" pitchFamily="18" charset="2"/>
              </a:rPr>
              <a:t>Due to decreased renal perfusion, </a:t>
            </a:r>
          </a:p>
          <a:p>
            <a:pPr eaLnBrk="1" hangingPunct="1"/>
            <a:r>
              <a:rPr lang="en-US" altLang="ar-SA" dirty="0" smtClean="0">
                <a:sym typeface="Symbol" panose="05050102010706020507" pitchFamily="18" charset="2"/>
              </a:rPr>
              <a:t>activation of the renin - angiotensin system </a:t>
            </a:r>
            <a:r>
              <a:rPr lang="sr-Latn-RS" altLang="ar-SA" dirty="0" smtClean="0">
                <a:sym typeface="Symbol" panose="05050102010706020507" pitchFamily="18" charset="2"/>
              </a:rPr>
              <a:t> </a:t>
            </a:r>
            <a:r>
              <a:rPr lang="en-US" altLang="ar-SA" dirty="0" smtClean="0">
                <a:sym typeface="Symbol" panose="05050102010706020507" pitchFamily="18" charset="2"/>
              </a:rPr>
              <a:t></a:t>
            </a:r>
            <a:r>
              <a:rPr lang="en-US" altLang="ar-SA" dirty="0" err="1" smtClean="0">
                <a:sym typeface="Symbol" panose="05050102010706020507" pitchFamily="18" charset="2"/>
              </a:rPr>
              <a:t>aldosteron</a:t>
            </a:r>
            <a:endParaRPr lang="en-US" altLang="ar-SA" dirty="0" smtClean="0">
              <a:sym typeface="Symbol" panose="05050102010706020507" pitchFamily="18" charset="2"/>
            </a:endParaRPr>
          </a:p>
          <a:p>
            <a:pPr eaLnBrk="1" hangingPunct="1"/>
            <a:r>
              <a:rPr lang="en-US" altLang="ar-SA" dirty="0" smtClean="0">
                <a:sym typeface="Symbol" panose="05050102010706020507" pitchFamily="18" charset="2"/>
              </a:rPr>
              <a:t>Differentiate from primary by  RENIN</a:t>
            </a:r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23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igure F2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164" y="304801"/>
            <a:ext cx="7131636" cy="510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00400" y="5562600"/>
          <a:ext cx="6019800" cy="609600"/>
        </p:xfrm>
        <a:graphic>
          <a:graphicData uri="http://schemas.openxmlformats.org/drawingml/2006/table">
            <a:tbl>
              <a:tblPr/>
              <a:tblGrid>
                <a:gridCol w="6019800"/>
              </a:tblGrid>
              <a:tr h="558800">
                <a:tc>
                  <a:txBody>
                    <a:bodyPr/>
                    <a:lstStyle/>
                    <a:p>
                      <a:r>
                        <a:rPr lang="sr-Latn-RS" sz="2000" dirty="0" smtClean="0"/>
                        <a:t>SPECT-CT</a:t>
                      </a:r>
                      <a:r>
                        <a:rPr lang="sr-Latn-RS" sz="2000" baseline="0" dirty="0" smtClean="0"/>
                        <a:t> </a:t>
                      </a:r>
                      <a:r>
                        <a:rPr lang="en-US" sz="2000" dirty="0" smtClean="0"/>
                        <a:t>-</a:t>
                      </a:r>
                      <a:r>
                        <a:rPr lang="en-US" sz="2000" baseline="30000" dirty="0" smtClean="0"/>
                        <a:t>131</a:t>
                      </a:r>
                      <a:r>
                        <a:rPr lang="en-US" sz="2000" dirty="0" smtClean="0"/>
                        <a:t> I-6-β-iodomethyl-19-norcholesterol</a:t>
                      </a:r>
                      <a:endParaRPr lang="sr-Latn-RS" sz="2000" dirty="0" smtClean="0"/>
                    </a:p>
                    <a:p>
                      <a:r>
                        <a:rPr lang="sr-Latn-RS" sz="2000" dirty="0" smtClean="0"/>
                        <a:t>Adenoma gl. suprarenalis l. dex. (10mm)</a:t>
                      </a:r>
                      <a:endParaRPr lang="en-US" sz="20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1981201" y="1905000"/>
            <a:ext cx="765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1 dan</a:t>
            </a:r>
          </a:p>
        </p:txBody>
      </p:sp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1981201" y="4125913"/>
            <a:ext cx="765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5 dan</a:t>
            </a:r>
          </a:p>
        </p:txBody>
      </p:sp>
    </p:spTree>
  </p:cSld>
  <p:clrMapOvr>
    <a:masterClrMapping/>
  </p:clrMapOvr>
  <p:transition spd="slow" advTm="29444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Immagine 1" descr="Schermata 2011-11-04 a 12.01.2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2400"/>
            <a:ext cx="6019800" cy="582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3124200" y="5943600"/>
            <a:ext cx="6477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SPECT/CT </a:t>
            </a:r>
            <a:r>
              <a:rPr lang="en-US" altLang="en-US" sz="2000" baseline="30000" dirty="0">
                <a:solidFill>
                  <a:srgbClr val="000000"/>
                </a:solidFill>
              </a:rPr>
              <a:t>131</a:t>
            </a:r>
            <a:r>
              <a:rPr lang="en-US" altLang="en-US" sz="2000" dirty="0">
                <a:solidFill>
                  <a:srgbClr val="000000"/>
                </a:solidFill>
              </a:rPr>
              <a:t>I- NP-59       </a:t>
            </a:r>
            <a:r>
              <a:rPr lang="sr-Latn-RS" altLang="en-US" sz="2000" dirty="0" smtClean="0">
                <a:solidFill>
                  <a:srgbClr val="000000"/>
                </a:solidFill>
              </a:rPr>
              <a:t>BILLATERAL HYPERPLASIA</a:t>
            </a:r>
            <a:endParaRPr lang="en-US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27965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143000"/>
            <a:ext cx="8001000" cy="4857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>    </a:t>
            </a:r>
            <a:endParaRPr lang="th-TH" altLang="en-US" sz="2400" dirty="0">
              <a:ea typeface="Cordia New"/>
            </a:endParaRPr>
          </a:p>
        </p:txBody>
      </p:sp>
      <p:pic>
        <p:nvPicPr>
          <p:cNvPr id="37893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68" b="22977"/>
          <a:stretch>
            <a:fillRect/>
          </a:stretch>
        </p:blipFill>
        <p:spPr bwMode="auto">
          <a:xfrm>
            <a:off x="2133600" y="2237173"/>
            <a:ext cx="3652119" cy="3298427"/>
          </a:xfrm>
          <a:prstGeom prst="rect">
            <a:avLst/>
          </a:prstGeom>
          <a:noFill/>
          <a:ln w="952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567" y="2250082"/>
            <a:ext cx="3757216" cy="3395439"/>
          </a:xfrm>
          <a:prstGeom prst="rect">
            <a:avLst/>
          </a:prstGeom>
          <a:noFill/>
          <a:ln w="952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5" name="Title 7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sz="3600" dirty="0" smtClean="0"/>
              <a:t>PET </a:t>
            </a:r>
            <a:r>
              <a:rPr lang="en-US" altLang="en-US" sz="3600" baseline="30000" dirty="0" smtClean="0">
                <a:solidFill>
                  <a:schemeClr val="tx1"/>
                </a:solidFill>
              </a:rPr>
              <a:t>18</a:t>
            </a:r>
            <a:r>
              <a:rPr lang="en-US" altLang="en-US" sz="3600" dirty="0" smtClean="0">
                <a:solidFill>
                  <a:schemeClr val="tx1"/>
                </a:solidFill>
              </a:rPr>
              <a:t>FDG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5029200" y="1676400"/>
            <a:ext cx="2457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CA gl. </a:t>
            </a:r>
            <a:r>
              <a:rPr lang="en-US" altLang="en-US" sz="1800" dirty="0" err="1">
                <a:solidFill>
                  <a:srgbClr val="000000"/>
                </a:solidFill>
              </a:rPr>
              <a:t>suprarenalis</a:t>
            </a:r>
            <a:r>
              <a:rPr lang="en-US" altLang="en-US" sz="1800" dirty="0">
                <a:solidFill>
                  <a:srgbClr val="000000"/>
                </a:solidFill>
              </a:rPr>
              <a:t> l. sin</a:t>
            </a:r>
          </a:p>
        </p:txBody>
      </p:sp>
    </p:spTree>
  </p:cSld>
  <p:clrMapOvr>
    <a:masterClrMapping/>
  </p:clrMapOvr>
  <p:transition spd="slow" advTm="45475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1"/>
          <p:cNvSpPr>
            <a:spLocks noGrp="1"/>
          </p:cNvSpPr>
          <p:nvPr>
            <p:ph idx="1"/>
          </p:nvPr>
        </p:nvSpPr>
        <p:spPr>
          <a:xfrm>
            <a:off x="762000" y="1143000"/>
            <a:ext cx="10744200" cy="5105400"/>
          </a:xfrm>
        </p:spPr>
        <p:txBody>
          <a:bodyPr/>
          <a:lstStyle/>
          <a:p>
            <a:pPr eaLnBrk="1" hangingPunct="1">
              <a:buFont typeface="Wingdings 3" panose="05040102010807070707" pitchFamily="18" charset="2"/>
              <a:buNone/>
            </a:pPr>
            <a:r>
              <a:rPr lang="en-US" altLang="en-US" sz="2400" baseline="30000" dirty="0"/>
              <a:t>11</a:t>
            </a:r>
            <a:r>
              <a:rPr lang="en-US" altLang="en-US" sz="2400" dirty="0"/>
              <a:t>C-metomidate (MTO), 3H- </a:t>
            </a:r>
            <a:r>
              <a:rPr lang="en-US" altLang="en-US" sz="2400" dirty="0" err="1"/>
              <a:t>metirapon</a:t>
            </a:r>
            <a:r>
              <a:rPr lang="en-US" altLang="en-US" sz="2400" dirty="0"/>
              <a:t>, </a:t>
            </a:r>
            <a:r>
              <a:rPr lang="en-US" altLang="en-US" sz="2400" baseline="30000" dirty="0"/>
              <a:t>18</a:t>
            </a:r>
            <a:r>
              <a:rPr lang="en-US" altLang="en-US" sz="2400" dirty="0"/>
              <a:t>F-fluoroetiletomidat</a:t>
            </a:r>
          </a:p>
          <a:p>
            <a:pPr algn="just" eaLnBrk="1" hangingPunct="1"/>
            <a:r>
              <a:rPr lang="sr-Latn-RS" altLang="en-US" sz="2400" dirty="0" smtClean="0"/>
              <a:t>Binding for </a:t>
            </a:r>
            <a:r>
              <a:rPr lang="en-US" altLang="en-US" sz="2400" dirty="0" smtClean="0"/>
              <a:t>11-</a:t>
            </a:r>
            <a:r>
              <a:rPr lang="el-GR" altLang="en-US" sz="2400" dirty="0"/>
              <a:t>β</a:t>
            </a:r>
            <a:r>
              <a:rPr lang="en-US" altLang="en-US" sz="2400" dirty="0" err="1" smtClean="0"/>
              <a:t>hidroksilaz</a:t>
            </a:r>
            <a:r>
              <a:rPr lang="sr-Latn-RS" altLang="en-US" sz="2400" dirty="0" smtClean="0"/>
              <a:t>e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(CYP 11B1, P450</a:t>
            </a:r>
            <a:r>
              <a:rPr lang="en-US" altLang="en-US" sz="2400" baseline="-25000" dirty="0"/>
              <a:t>11</a:t>
            </a:r>
            <a:r>
              <a:rPr lang="en-US" altLang="en-US" sz="2400" dirty="0"/>
              <a:t>) </a:t>
            </a:r>
            <a:r>
              <a:rPr lang="sr-Latn-RS" altLang="en-US" sz="2400" dirty="0" smtClean="0"/>
              <a:t>cortisol and aldosteron enzimes</a:t>
            </a:r>
            <a:endParaRPr lang="en-US" altLang="en-US" sz="2400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82"/>
          <a:stretch>
            <a:fillRect/>
          </a:stretch>
        </p:blipFill>
        <p:spPr bwMode="auto">
          <a:xfrm>
            <a:off x="2667000" y="2667000"/>
            <a:ext cx="489743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3352800" y="25908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800" b="1" baseline="300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11</a:t>
            </a: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C-M</a:t>
            </a:r>
            <a:r>
              <a:rPr lang="en-US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TO</a:t>
            </a: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</a:t>
            </a:r>
            <a:r>
              <a:rPr lang="en-US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                     </a:t>
            </a:r>
            <a:r>
              <a:rPr lang="en-GB" altLang="en-US" sz="1800" b="1" baseline="300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18</a:t>
            </a: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F-FDG </a:t>
            </a:r>
            <a:endParaRPr lang="en-US" altLang="en-US" sz="1800" b="1" dirty="0">
              <a:solidFill>
                <a:srgbClr val="000000"/>
              </a:solidFill>
            </a:endParaRPr>
          </a:p>
        </p:txBody>
      </p:sp>
      <p:sp>
        <p:nvSpPr>
          <p:cNvPr id="38917" name="Rectangle 6"/>
          <p:cNvSpPr>
            <a:spLocks noChangeArrowheads="1"/>
          </p:cNvSpPr>
          <p:nvPr/>
        </p:nvSpPr>
        <p:spPr bwMode="auto">
          <a:xfrm>
            <a:off x="7620000" y="2895600"/>
            <a:ext cx="3276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Adenoma l. sin</a:t>
            </a:r>
            <a:r>
              <a:rPr lang="en-GB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, </a:t>
            </a: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Carcinoma l. </a:t>
            </a:r>
            <a:r>
              <a:rPr lang="en-US" alt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dex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Adenoma </a:t>
            </a:r>
            <a:r>
              <a:rPr lang="en-US" alt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l.sin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Adenoma l. </a:t>
            </a:r>
            <a:r>
              <a:rPr lang="en-US" altLang="en-US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dex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38918" name="Title 7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sz="3600" dirty="0" smtClean="0">
                <a:solidFill>
                  <a:schemeClr val="tx1"/>
                </a:solidFill>
              </a:rPr>
              <a:t>PET</a:t>
            </a:r>
            <a:r>
              <a:rPr lang="en-US" altLang="en-US" sz="3600" b="1" dirty="0" smtClean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ransition spd="slow" advTm="6034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85800"/>
          </a:xfrm>
        </p:spPr>
        <p:txBody>
          <a:bodyPr/>
          <a:lstStyle/>
          <a:p>
            <a:pPr algn="ctr" eaLnBrk="1" hangingPunct="1"/>
            <a:r>
              <a:rPr lang="en-US" altLang="en-US" sz="3600" b="1" dirty="0">
                <a:solidFill>
                  <a:schemeClr val="tx1"/>
                </a:solidFill>
              </a:rPr>
              <a:t> </a:t>
            </a:r>
            <a:r>
              <a:rPr lang="en-US" altLang="ar-SA" sz="3600" b="1" dirty="0">
                <a:solidFill>
                  <a:schemeClr val="tx1"/>
                </a:solidFill>
              </a:rPr>
              <a:t>THE ADRENAL MEDULLA :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10515600" cy="6096000"/>
          </a:xfrm>
        </p:spPr>
        <p:txBody>
          <a:bodyPr/>
          <a:lstStyle/>
          <a:p>
            <a:pPr eaLnBrk="1" hangingPunct="1"/>
            <a:r>
              <a:rPr lang="en-US" altLang="ar-SA" dirty="0" smtClean="0"/>
              <a:t>Composed of </a:t>
            </a:r>
            <a:r>
              <a:rPr lang="en-US" altLang="ar-SA" dirty="0" err="1" smtClean="0"/>
              <a:t>CHROMAFFIN</a:t>
            </a:r>
            <a:r>
              <a:rPr lang="en-US" altLang="ar-SA" dirty="0" smtClean="0"/>
              <a:t> CELLS</a:t>
            </a:r>
            <a:r>
              <a:rPr lang="en-US" altLang="ar-SA" dirty="0" smtClean="0">
                <a:sym typeface="Symbol" panose="05050102010706020507" pitchFamily="18" charset="2"/>
              </a:rPr>
              <a:t> &amp; nerve endings </a:t>
            </a:r>
          </a:p>
          <a:p>
            <a:pPr eaLnBrk="1" hangingPunct="1"/>
            <a:r>
              <a:rPr lang="en-US" altLang="ar-SA" dirty="0" err="1" smtClean="0">
                <a:sym typeface="Symbol" panose="05050102010706020507" pitchFamily="18" charset="2"/>
              </a:rPr>
              <a:t>Secretetes</a:t>
            </a:r>
            <a:r>
              <a:rPr lang="en-US" altLang="ar-SA" dirty="0" smtClean="0">
                <a:sym typeface="Symbol" panose="05050102010706020507" pitchFamily="18" charset="2"/>
              </a:rPr>
              <a:t> </a:t>
            </a:r>
            <a:r>
              <a:rPr lang="en-US" altLang="ar-SA" dirty="0" err="1" smtClean="0">
                <a:sym typeface="Symbol" panose="05050102010706020507" pitchFamily="18" charset="2"/>
              </a:rPr>
              <a:t>cholamines</a:t>
            </a:r>
            <a:r>
              <a:rPr lang="en-US" altLang="ar-SA" dirty="0" smtClean="0">
                <a:sym typeface="Symbol" panose="05050102010706020507" pitchFamily="18" charset="2"/>
              </a:rPr>
              <a:t> in response to sympathetic stimulation</a:t>
            </a:r>
          </a:p>
          <a:p>
            <a:pPr eaLnBrk="1" hangingPunct="1"/>
            <a:r>
              <a:rPr lang="en-US" altLang="ar-SA" dirty="0" smtClean="0"/>
              <a:t>Also present in extra-adrenal sites</a:t>
            </a:r>
            <a:r>
              <a:rPr lang="sr-Latn-RS" altLang="ar-SA" dirty="0" smtClean="0"/>
              <a:t> (paragangliomas)</a:t>
            </a:r>
            <a:endParaRPr lang="en-US" altLang="ar-SA" dirty="0" smtClean="0"/>
          </a:p>
          <a:p>
            <a:pPr eaLnBrk="1" hangingPunct="1"/>
            <a:endParaRPr lang="en-US" altLang="ar-SA" dirty="0" smtClean="0"/>
          </a:p>
          <a:p>
            <a:pPr eaLnBrk="1" hangingPunct="1"/>
            <a:r>
              <a:rPr lang="en-US" altLang="ar-SA" dirty="0" smtClean="0"/>
              <a:t>Pathology includes tumors :</a:t>
            </a:r>
          </a:p>
          <a:p>
            <a:pPr marL="0" indent="0" eaLnBrk="1" hangingPunct="1">
              <a:buNone/>
            </a:pPr>
            <a:r>
              <a:rPr lang="en-US" altLang="ar-SA" dirty="0" smtClean="0"/>
              <a:t>A- </a:t>
            </a:r>
            <a:r>
              <a:rPr lang="en-US" altLang="ar-SA" dirty="0" err="1" smtClean="0"/>
              <a:t>Pheochromocytoma</a:t>
            </a:r>
            <a:endParaRPr lang="en-US" altLang="ar-SA" dirty="0" smtClean="0"/>
          </a:p>
          <a:p>
            <a:pPr marL="0" indent="0" eaLnBrk="1" hangingPunct="1">
              <a:buNone/>
            </a:pPr>
            <a:r>
              <a:rPr lang="en-US" altLang="ar-SA" dirty="0" smtClean="0"/>
              <a:t>B- </a:t>
            </a:r>
            <a:r>
              <a:rPr lang="en-US" altLang="ar-SA" dirty="0" err="1" smtClean="0"/>
              <a:t>Neuroblastoma</a:t>
            </a:r>
            <a:endParaRPr lang="en-US" altLang="ar-SA" dirty="0" smtClean="0"/>
          </a:p>
        </p:txBody>
      </p:sp>
    </p:spTree>
    <p:extLst>
      <p:ext uri="{BB962C8B-B14F-4D97-AF65-F5344CB8AC3E}">
        <p14:creationId xmlns:p14="http://schemas.microsoft.com/office/powerpoint/2010/main" val="120470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228600"/>
            <a:ext cx="8686800" cy="609600"/>
          </a:xfrm>
        </p:spPr>
        <p:txBody>
          <a:bodyPr/>
          <a:lstStyle/>
          <a:p>
            <a:pPr algn="ctr" eaLnBrk="1" hangingPunct="1"/>
            <a:r>
              <a:rPr lang="en-US" altLang="en-US" sz="3600" b="1" dirty="0">
                <a:solidFill>
                  <a:schemeClr val="tx1"/>
                </a:solidFill>
              </a:rPr>
              <a:t> </a:t>
            </a:r>
            <a:r>
              <a:rPr lang="en-US" altLang="ar-SA" sz="3600" b="1" dirty="0" err="1">
                <a:solidFill>
                  <a:schemeClr val="tx1"/>
                </a:solidFill>
              </a:rPr>
              <a:t>PHEOCHROMOCYTOMA</a:t>
            </a:r>
            <a:r>
              <a:rPr lang="en-US" altLang="ar-SA" sz="3600" b="1" dirty="0">
                <a:solidFill>
                  <a:schemeClr val="tx1"/>
                </a:solidFill>
              </a:rPr>
              <a:t> :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11277600" cy="6324600"/>
          </a:xfrm>
        </p:spPr>
        <p:txBody>
          <a:bodyPr/>
          <a:lstStyle/>
          <a:p>
            <a:pPr eaLnBrk="1" hangingPunct="1"/>
            <a:r>
              <a:rPr lang="en-US" altLang="ar-SA" dirty="0" smtClean="0"/>
              <a:t>Secretes </a:t>
            </a:r>
            <a:r>
              <a:rPr lang="en-US" altLang="ar-SA" dirty="0" err="1" smtClean="0"/>
              <a:t>catecholamines</a:t>
            </a:r>
            <a:r>
              <a:rPr lang="en-US" altLang="ar-SA" dirty="0" smtClean="0"/>
              <a:t>  → </a:t>
            </a:r>
            <a:r>
              <a:rPr lang="en-US" altLang="ar-SA" dirty="0" err="1" smtClean="0"/>
              <a:t>VMA</a:t>
            </a:r>
            <a:endParaRPr lang="en-US" altLang="ar-SA" dirty="0" smtClean="0"/>
          </a:p>
          <a:p>
            <a:pPr eaLnBrk="1" hangingPunct="1"/>
            <a:r>
              <a:rPr lang="en-US" altLang="ar-SA" dirty="0" smtClean="0"/>
              <a:t>Sometimes described as </a:t>
            </a:r>
            <a:r>
              <a:rPr lang="en-US" altLang="ar-SA" u="sng" dirty="0" smtClean="0"/>
              <a:t>The 10% Tumor</a:t>
            </a:r>
            <a:r>
              <a:rPr lang="en-US" altLang="ar-SA" dirty="0" smtClean="0"/>
              <a:t> because :</a:t>
            </a:r>
          </a:p>
          <a:p>
            <a:pPr lvl="1" eaLnBrk="1" hangingPunct="1">
              <a:buFontTx/>
              <a:buNone/>
            </a:pPr>
            <a:r>
              <a:rPr lang="en-US" altLang="ar-SA" dirty="0" smtClean="0">
                <a:solidFill>
                  <a:schemeClr val="tx1"/>
                </a:solidFill>
              </a:rPr>
              <a:t>           * 10% bilateral</a:t>
            </a:r>
          </a:p>
          <a:p>
            <a:pPr lvl="1" eaLnBrk="1" hangingPunct="1">
              <a:buFontTx/>
              <a:buNone/>
            </a:pPr>
            <a:r>
              <a:rPr lang="en-US" altLang="ar-SA" dirty="0" smtClean="0">
                <a:solidFill>
                  <a:schemeClr val="tx1"/>
                </a:solidFill>
              </a:rPr>
              <a:t>           * 10% extra adrenal ( </a:t>
            </a:r>
            <a:r>
              <a:rPr lang="en-US" altLang="ar-SA" dirty="0" err="1" smtClean="0">
                <a:solidFill>
                  <a:schemeClr val="tx1"/>
                </a:solidFill>
              </a:rPr>
              <a:t>Paraganglioma</a:t>
            </a:r>
            <a:r>
              <a:rPr lang="en-US" altLang="ar-SA" dirty="0" smtClean="0">
                <a:solidFill>
                  <a:schemeClr val="tx1"/>
                </a:solidFill>
              </a:rPr>
              <a:t>)</a:t>
            </a:r>
          </a:p>
          <a:p>
            <a:pPr lvl="1" eaLnBrk="1" hangingPunct="1">
              <a:buFontTx/>
              <a:buNone/>
            </a:pPr>
            <a:r>
              <a:rPr lang="en-US" altLang="ar-SA" dirty="0" smtClean="0">
                <a:solidFill>
                  <a:schemeClr val="tx1"/>
                </a:solidFill>
              </a:rPr>
              <a:t>           * 10% familial, maybe part of MEN syndrome</a:t>
            </a:r>
          </a:p>
          <a:p>
            <a:pPr lvl="1" eaLnBrk="1" hangingPunct="1">
              <a:buFontTx/>
              <a:buNone/>
            </a:pPr>
            <a:r>
              <a:rPr lang="en-US" altLang="ar-SA" dirty="0" smtClean="0">
                <a:solidFill>
                  <a:schemeClr val="tx1"/>
                </a:solidFill>
              </a:rPr>
              <a:t>           * 10% Malignant</a:t>
            </a:r>
          </a:p>
          <a:p>
            <a:pPr eaLnBrk="1" hangingPunct="1"/>
            <a:r>
              <a:rPr lang="en-US" altLang="ar-SA" dirty="0" smtClean="0"/>
              <a:t>Usually well </a:t>
            </a:r>
            <a:r>
              <a:rPr lang="en-US" altLang="ar-SA" dirty="0" err="1" smtClean="0"/>
              <a:t>circumscribed,small</a:t>
            </a:r>
            <a:r>
              <a:rPr lang="en-US" altLang="ar-SA" dirty="0" smtClean="0"/>
              <a:t> to large in </a:t>
            </a:r>
            <a:r>
              <a:rPr lang="en-US" altLang="ar-SA" dirty="0" err="1" smtClean="0"/>
              <a:t>size,maybe</a:t>
            </a:r>
            <a:r>
              <a:rPr lang="en-US" altLang="ar-SA" dirty="0" smtClean="0"/>
              <a:t> pleomorphic. Malignancy confirmed by METASTASES</a:t>
            </a:r>
          </a:p>
          <a:p>
            <a:pPr eaLnBrk="1" hangingPunct="1"/>
            <a:r>
              <a:rPr lang="en-US" altLang="ar-SA" dirty="0" smtClean="0"/>
              <a:t>Clinically sustained or paroxysmal attacks of </a:t>
            </a:r>
            <a:r>
              <a:rPr lang="en-US" altLang="ar-SA" dirty="0" smtClean="0">
                <a:sym typeface="Symbol" panose="05050102010706020507" pitchFamily="18" charset="2"/>
              </a:rPr>
              <a:t> BP</a:t>
            </a:r>
          </a:p>
          <a:p>
            <a:pPr eaLnBrk="1" hangingPunct="1"/>
            <a:r>
              <a:rPr lang="en-US" altLang="ar-SA" dirty="0" smtClean="0">
                <a:sym typeface="Symbol" panose="05050102010706020507" pitchFamily="18" charset="2"/>
              </a:rPr>
              <a:t>CORRECTABLE cause of HYPERTENSION</a:t>
            </a:r>
            <a:endParaRPr lang="en-US" altLang="ar-SA" dirty="0" smtClean="0"/>
          </a:p>
        </p:txBody>
      </p:sp>
    </p:spTree>
    <p:extLst>
      <p:ext uri="{BB962C8B-B14F-4D97-AF65-F5344CB8AC3E}">
        <p14:creationId xmlns:p14="http://schemas.microsoft.com/office/powerpoint/2010/main" val="62935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219200"/>
            <a:ext cx="4495800" cy="291406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 smtClean="0"/>
              <a:t>87</a:t>
            </a:r>
            <a:r>
              <a:rPr lang="en-US" dirty="0"/>
              <a:t>% </a:t>
            </a:r>
            <a:r>
              <a:rPr lang="sr-Cyrl-RS" dirty="0" smtClean="0"/>
              <a:t>абдомен</a:t>
            </a:r>
            <a:endParaRPr lang="en-US" dirty="0"/>
          </a:p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/>
              <a:t>10% </a:t>
            </a:r>
            <a:r>
              <a:rPr lang="sr-Cyrl-RS" dirty="0" smtClean="0"/>
              <a:t>торакс</a:t>
            </a:r>
            <a:endParaRPr lang="en-US" dirty="0"/>
          </a:p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/>
              <a:t>3% </a:t>
            </a:r>
            <a:r>
              <a:rPr lang="sr-Cyrl-RS" dirty="0" smtClean="0"/>
              <a:t>врат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глава</a:t>
            </a:r>
            <a:endParaRPr lang="en-US" dirty="0"/>
          </a:p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/>
              <a:t>46% </a:t>
            </a:r>
            <a:r>
              <a:rPr lang="sr-Cyrl-RS" dirty="0" smtClean="0"/>
              <a:t>горњи</a:t>
            </a:r>
            <a:r>
              <a:rPr lang="en-US" dirty="0" smtClean="0"/>
              <a:t> </a:t>
            </a:r>
            <a:r>
              <a:rPr lang="sr-Cyrl-RS" dirty="0" smtClean="0"/>
              <a:t>парааортални</a:t>
            </a:r>
            <a:r>
              <a:rPr lang="en-US" dirty="0" smtClean="0"/>
              <a:t> </a:t>
            </a:r>
            <a:r>
              <a:rPr lang="sr-Cyrl-RS" dirty="0" smtClean="0"/>
              <a:t>г</a:t>
            </a:r>
            <a:r>
              <a:rPr lang="en-US" dirty="0" smtClean="0"/>
              <a:t>.</a:t>
            </a:r>
            <a:endParaRPr lang="en-US" dirty="0"/>
          </a:p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/>
              <a:t>29% </a:t>
            </a:r>
            <a:r>
              <a:rPr lang="sr-Cyrl-RS" dirty="0" smtClean="0"/>
              <a:t>доњи</a:t>
            </a:r>
            <a:r>
              <a:rPr lang="en-US" dirty="0" smtClean="0"/>
              <a:t> </a:t>
            </a:r>
            <a:r>
              <a:rPr lang="sr-Cyrl-RS" dirty="0" smtClean="0"/>
              <a:t>парааортални</a:t>
            </a:r>
            <a:r>
              <a:rPr lang="en-US" dirty="0" smtClean="0"/>
              <a:t> </a:t>
            </a:r>
            <a:r>
              <a:rPr lang="sr-Cyrl-RS" dirty="0" smtClean="0"/>
              <a:t>г</a:t>
            </a:r>
            <a:r>
              <a:rPr lang="en-US" dirty="0" smtClean="0"/>
              <a:t>.</a:t>
            </a:r>
            <a:endParaRPr lang="en-US" dirty="0"/>
          </a:p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/>
              <a:t>10% </a:t>
            </a:r>
            <a:r>
              <a:rPr lang="sr-Cyrl-RS" dirty="0" smtClean="0"/>
              <a:t>мокраћна</a:t>
            </a:r>
            <a:r>
              <a:rPr lang="en-US" dirty="0" smtClean="0"/>
              <a:t> </a:t>
            </a:r>
            <a:r>
              <a:rPr lang="sr-Cyrl-RS" dirty="0" smtClean="0"/>
              <a:t>бешика</a:t>
            </a:r>
            <a:endParaRPr lang="en-US" dirty="0"/>
          </a:p>
          <a:p>
            <a:pPr>
              <a:spcBef>
                <a:spcPts val="0"/>
              </a:spcBef>
              <a:buSzPct val="50000"/>
              <a:buFont typeface="Wingdings" pitchFamily="2" charset="2"/>
              <a:buChar char="Ø"/>
            </a:pPr>
            <a:r>
              <a:rPr lang="en-US" dirty="0"/>
              <a:t>3% </a:t>
            </a:r>
            <a:r>
              <a:rPr lang="sr-Cyrl-RS" dirty="0" smtClean="0"/>
              <a:t>мала</a:t>
            </a:r>
            <a:r>
              <a:rPr lang="en-US" dirty="0" smtClean="0"/>
              <a:t> </a:t>
            </a:r>
            <a:r>
              <a:rPr lang="sr-Cyrl-RS" dirty="0" smtClean="0"/>
              <a:t>карлица</a:t>
            </a:r>
            <a:endParaRPr lang="en-US" dirty="0"/>
          </a:p>
        </p:txBody>
      </p:sp>
      <p:pic>
        <p:nvPicPr>
          <p:cNvPr id="128002" name="Picture 2" descr="http://upload.wikimedia.org/wikipedia/commons/f/f7/Gray8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7032" y="1219200"/>
            <a:ext cx="3886200" cy="5567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514600" y="304800"/>
            <a:ext cx="8698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sr-Cyrl-RS" sz="3200" smtClean="0">
                <a:latin typeface="+mj-lt"/>
              </a:rPr>
              <a:t>ПАРАГАНГЛИОМИ</a:t>
            </a:r>
            <a:r>
              <a:rPr lang="en-US" sz="3200" smtClean="0">
                <a:latin typeface="+mj-lt"/>
              </a:rPr>
              <a:t> – </a:t>
            </a:r>
            <a:r>
              <a:rPr lang="sr-Cyrl-RS" sz="3200" smtClean="0">
                <a:latin typeface="+mj-lt"/>
              </a:rPr>
              <a:t>ектопично</a:t>
            </a:r>
            <a:r>
              <a:rPr lang="en-US" sz="3200" smtClean="0">
                <a:latin typeface="+mj-lt"/>
              </a:rPr>
              <a:t> </a:t>
            </a:r>
            <a:r>
              <a:rPr lang="sr-Cyrl-RS" sz="3200" smtClean="0">
                <a:latin typeface="+mj-lt"/>
              </a:rPr>
              <a:t>хромафино</a:t>
            </a:r>
            <a:r>
              <a:rPr lang="en-US" sz="3200" smtClean="0">
                <a:latin typeface="+mj-lt"/>
              </a:rPr>
              <a:t> </a:t>
            </a:r>
            <a:r>
              <a:rPr lang="sr-Cyrl-RS" sz="3200" smtClean="0">
                <a:latin typeface="+mj-lt"/>
              </a:rPr>
              <a:t>ткиво</a:t>
            </a:r>
            <a:endParaRPr lang="en-US" sz="32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4148507"/>
            <a:ext cx="76200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charset="0"/>
              <a:buChar char="•"/>
            </a:pPr>
            <a:r>
              <a:rPr lang="sr-Cyrl-CS" sz="2600" dirty="0" smtClean="0">
                <a:latin typeface="+mn-lt"/>
              </a:rPr>
              <a:t>НЕУРОБЛАСТОМ </a:t>
            </a:r>
            <a:r>
              <a:rPr lang="sr-Cyrl-CS" sz="2400" dirty="0">
                <a:latin typeface="+mn-lt"/>
              </a:rPr>
              <a:t>је најчешћи </a:t>
            </a:r>
            <a:r>
              <a:rPr lang="sr-Cyrl-CS" sz="2400" dirty="0" err="1">
                <a:latin typeface="+mn-lt"/>
              </a:rPr>
              <a:t>екстракранијални</a:t>
            </a:r>
            <a:r>
              <a:rPr lang="sr-Cyrl-CS" sz="2400" dirty="0">
                <a:latin typeface="+mn-lt"/>
              </a:rPr>
              <a:t> тумор код деце (2-4год). Представља тип НЕТ-а који настаје ћелија </a:t>
            </a:r>
            <a:r>
              <a:rPr lang="sr-Cyrl-CS" sz="2400" dirty="0" err="1">
                <a:latin typeface="+mn-lt"/>
              </a:rPr>
              <a:t>неуралног</a:t>
            </a:r>
            <a:r>
              <a:rPr lang="sr-Cyrl-CS" sz="2400" dirty="0">
                <a:latin typeface="+mn-lt"/>
              </a:rPr>
              <a:t> гребена које мигрирају дуж </a:t>
            </a:r>
            <a:r>
              <a:rPr lang="sr-Cyrl-CS" sz="2400" dirty="0" err="1">
                <a:latin typeface="+mn-lt"/>
              </a:rPr>
              <a:t>симпатикоадреналног</a:t>
            </a:r>
            <a:r>
              <a:rPr lang="sr-Cyrl-CS" sz="2400" dirty="0">
                <a:latin typeface="+mn-lt"/>
              </a:rPr>
              <a:t> система.</a:t>
            </a:r>
          </a:p>
          <a:p>
            <a:pPr marL="342900" indent="-342900" algn="just">
              <a:buFont typeface="Arial" charset="0"/>
              <a:buChar char="•"/>
            </a:pPr>
            <a:r>
              <a:rPr lang="sr-Cyrl-CS" sz="2400" dirty="0">
                <a:latin typeface="+mn-lt"/>
              </a:rPr>
              <a:t>90% лучи </a:t>
            </a:r>
            <a:r>
              <a:rPr lang="sr-Cyrl-CS" sz="2400" dirty="0" err="1">
                <a:latin typeface="+mn-lt"/>
              </a:rPr>
              <a:t>допамин</a:t>
            </a:r>
            <a:r>
              <a:rPr lang="sr-Cyrl-CS" sz="2400" dirty="0">
                <a:latin typeface="+mn-lt"/>
              </a:rPr>
              <a:t>, АД, НАД и њихове </a:t>
            </a:r>
            <a:r>
              <a:rPr lang="sr-Cyrl-CS" sz="2400" dirty="0" err="1">
                <a:latin typeface="+mn-lt"/>
              </a:rPr>
              <a:t>метаболите</a:t>
            </a:r>
            <a:endParaRPr lang="sr-Cyrl-C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897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-304800"/>
            <a:ext cx="8686800" cy="1371600"/>
          </a:xfrm>
        </p:spPr>
        <p:txBody>
          <a:bodyPr/>
          <a:lstStyle/>
          <a:p>
            <a:pPr algn="ctr" eaLnBrk="1" hangingPunct="1"/>
            <a:r>
              <a:rPr lang="en-US" altLang="en-US" sz="3600" b="1" dirty="0">
                <a:solidFill>
                  <a:schemeClr val="tx1"/>
                </a:solidFill>
              </a:rPr>
              <a:t> </a:t>
            </a:r>
            <a:r>
              <a:rPr lang="en-US" altLang="ar-SA" sz="3600" b="1" dirty="0" err="1">
                <a:solidFill>
                  <a:schemeClr val="tx1"/>
                </a:solidFill>
              </a:rPr>
              <a:t>NEUROBLASTOMA</a:t>
            </a:r>
            <a:r>
              <a:rPr lang="en-US" altLang="ar-SA" sz="3600" b="1" dirty="0">
                <a:solidFill>
                  <a:schemeClr val="tx1"/>
                </a:solidFill>
              </a:rPr>
              <a:t> :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11049000" cy="6019800"/>
          </a:xfrm>
        </p:spPr>
        <p:txBody>
          <a:bodyPr/>
          <a:lstStyle/>
          <a:p>
            <a:pPr eaLnBrk="1" hangingPunct="1"/>
            <a:r>
              <a:rPr lang="en-US" altLang="ar-SA" dirty="0" smtClean="0"/>
              <a:t>Commonest </a:t>
            </a:r>
            <a:r>
              <a:rPr lang="en-US" altLang="ar-SA" dirty="0" err="1" smtClean="0"/>
              <a:t>extracranial</a:t>
            </a:r>
            <a:r>
              <a:rPr lang="en-US" altLang="ar-SA" dirty="0" smtClean="0"/>
              <a:t> solid tumor of childhood</a:t>
            </a:r>
          </a:p>
          <a:p>
            <a:pPr eaLnBrk="1" hangingPunct="1"/>
            <a:r>
              <a:rPr lang="en-US" altLang="ar-SA" dirty="0" smtClean="0"/>
              <a:t>Usually adrenal but maybe extra-adrenal</a:t>
            </a:r>
          </a:p>
          <a:p>
            <a:pPr eaLnBrk="1" hangingPunct="1"/>
            <a:r>
              <a:rPr lang="en-US" altLang="ar-SA" dirty="0" smtClean="0"/>
              <a:t>Familial or sporadic</a:t>
            </a:r>
          </a:p>
          <a:p>
            <a:pPr eaLnBrk="1" hangingPunct="1"/>
            <a:r>
              <a:rPr lang="en-US" altLang="ar-SA" dirty="0" smtClean="0"/>
              <a:t>Associated with deletion of short arm of chromosome 1</a:t>
            </a:r>
          </a:p>
          <a:p>
            <a:pPr eaLnBrk="1" hangingPunct="1"/>
            <a:r>
              <a:rPr lang="en-US" altLang="ar-SA" dirty="0" smtClean="0"/>
              <a:t>90% associated with catecholamine secretion</a:t>
            </a:r>
          </a:p>
          <a:p>
            <a:pPr eaLnBrk="1" hangingPunct="1"/>
            <a:r>
              <a:rPr lang="en-US" altLang="ar-SA" dirty="0" err="1" smtClean="0"/>
              <a:t>VMA</a:t>
            </a:r>
            <a:r>
              <a:rPr lang="en-US" altLang="ar-SA" dirty="0" smtClean="0"/>
              <a:t> excreted in 24 hr. urine helpful in diagnosis.</a:t>
            </a:r>
          </a:p>
          <a:p>
            <a:pPr eaLnBrk="1" hangingPunct="1"/>
            <a:r>
              <a:rPr lang="en-US" altLang="ar-SA" dirty="0" smtClean="0"/>
              <a:t>Morphologically it is composed of small round blue cells which may differentiate to ganglion cells</a:t>
            </a:r>
          </a:p>
          <a:p>
            <a:pPr eaLnBrk="1" hangingPunct="1"/>
            <a:r>
              <a:rPr lang="en-US" altLang="ar-SA" dirty="0" smtClean="0"/>
              <a:t>Spread to adjacent organs, lymph nodes, renal vein.</a:t>
            </a:r>
          </a:p>
          <a:p>
            <a:pPr eaLnBrk="1" hangingPunct="1"/>
            <a:r>
              <a:rPr lang="en-US" altLang="ar-SA" dirty="0" smtClean="0"/>
              <a:t>Prognosis  :  STAGE , AGE , N </a:t>
            </a:r>
            <a:r>
              <a:rPr lang="en-US" altLang="ar-SA" dirty="0" err="1" smtClean="0"/>
              <a:t>myc</a:t>
            </a:r>
            <a:r>
              <a:rPr lang="en-US" altLang="ar-SA" dirty="0" smtClean="0"/>
              <a:t> amplification</a:t>
            </a:r>
          </a:p>
        </p:txBody>
      </p:sp>
    </p:spTree>
    <p:extLst>
      <p:ext uri="{BB962C8B-B14F-4D97-AF65-F5344CB8AC3E}">
        <p14:creationId xmlns:p14="http://schemas.microsoft.com/office/powerpoint/2010/main" val="318631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7214057" y="1143000"/>
            <a:ext cx="3126678" cy="2353076"/>
            <a:chOff x="1747" y="2345"/>
            <a:chExt cx="2366" cy="2069"/>
          </a:xfrm>
        </p:grpSpPr>
        <p:sp>
          <p:nvSpPr>
            <p:cNvPr id="42030" name="Rectangle 3"/>
            <p:cNvSpPr>
              <a:spLocks noChangeArrowheads="1"/>
            </p:cNvSpPr>
            <p:nvPr/>
          </p:nvSpPr>
          <p:spPr bwMode="auto">
            <a:xfrm>
              <a:off x="1747" y="3794"/>
              <a:ext cx="2366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000" b="1" dirty="0" smtClean="0">
                  <a:solidFill>
                    <a:srgbClr val="262626"/>
                  </a:solidFill>
                </a:rPr>
                <a:t>Meta-</a:t>
              </a:r>
              <a:r>
                <a:rPr lang="en-GB" altLang="en-US" sz="2000" b="1" dirty="0" err="1" smtClean="0">
                  <a:solidFill>
                    <a:srgbClr val="262626"/>
                  </a:solidFill>
                </a:rPr>
                <a:t>iodo</a:t>
              </a:r>
              <a:r>
                <a:rPr lang="sr-Latn-RS" altLang="en-US" sz="2000" b="1" dirty="0" smtClean="0">
                  <a:solidFill>
                    <a:srgbClr val="262626"/>
                  </a:solidFill>
                </a:rPr>
                <a:t>-</a:t>
              </a:r>
              <a:r>
                <a:rPr lang="en-GB" altLang="en-US" sz="2000" b="1" dirty="0" err="1" smtClean="0">
                  <a:solidFill>
                    <a:srgbClr val="262626"/>
                  </a:solidFill>
                </a:rPr>
                <a:t>benzylguanidine</a:t>
              </a:r>
              <a:r>
                <a:rPr lang="en-GB" altLang="en-US" sz="2000" b="1" dirty="0">
                  <a:solidFill>
                    <a:srgbClr val="262626"/>
                  </a:solidFill>
                </a:rPr>
                <a:t/>
              </a:r>
              <a:br>
                <a:rPr lang="en-GB" altLang="en-US" sz="2000" b="1" dirty="0">
                  <a:solidFill>
                    <a:srgbClr val="262626"/>
                  </a:solidFill>
                </a:rPr>
              </a:br>
              <a:r>
                <a:rPr lang="en-GB" altLang="en-US" sz="2000" b="1" dirty="0">
                  <a:solidFill>
                    <a:srgbClr val="262626"/>
                  </a:solidFill>
                </a:rPr>
                <a:t>(MIBG)</a:t>
              </a:r>
            </a:p>
          </p:txBody>
        </p:sp>
        <p:sp>
          <p:nvSpPr>
            <p:cNvPr id="42031" name="AutoShape 4"/>
            <p:cNvSpPr>
              <a:spLocks noChangeArrowheads="1"/>
            </p:cNvSpPr>
            <p:nvPr/>
          </p:nvSpPr>
          <p:spPr bwMode="auto">
            <a:xfrm rot="16200000" flipH="1">
              <a:off x="2121" y="2846"/>
              <a:ext cx="591" cy="439"/>
            </a:xfrm>
            <a:prstGeom prst="hexagon">
              <a:avLst>
                <a:gd name="adj" fmla="val 33650"/>
                <a:gd name="vf" fmla="val 115470"/>
              </a:avLst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262626"/>
                </a:solidFill>
              </a:endParaRPr>
            </a:p>
          </p:txBody>
        </p:sp>
        <p:sp>
          <p:nvSpPr>
            <p:cNvPr id="42032" name="Freeform 5"/>
            <p:cNvSpPr>
              <a:spLocks/>
            </p:cNvSpPr>
            <p:nvPr/>
          </p:nvSpPr>
          <p:spPr bwMode="auto">
            <a:xfrm>
              <a:off x="2240" y="2822"/>
              <a:ext cx="168" cy="113"/>
            </a:xfrm>
            <a:custGeom>
              <a:avLst/>
              <a:gdLst>
                <a:gd name="T0" fmla="*/ 0 w 302"/>
                <a:gd name="T1" fmla="*/ 34 h 168"/>
                <a:gd name="T2" fmla="*/ 29 w 302"/>
                <a:gd name="T3" fmla="*/ 0 h 168"/>
                <a:gd name="T4" fmla="*/ 0 60000 65536"/>
                <a:gd name="T5" fmla="*/ 0 60000 65536"/>
                <a:gd name="T6" fmla="*/ 0 w 302"/>
                <a:gd name="T7" fmla="*/ 0 h 168"/>
                <a:gd name="T8" fmla="*/ 302 w 302"/>
                <a:gd name="T9" fmla="*/ 168 h 1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2" h="168">
                  <a:moveTo>
                    <a:pt x="0" y="168"/>
                  </a:moveTo>
                  <a:lnTo>
                    <a:pt x="302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3" name="Freeform 6"/>
            <p:cNvSpPr>
              <a:spLocks/>
            </p:cNvSpPr>
            <p:nvPr/>
          </p:nvSpPr>
          <p:spPr bwMode="auto">
            <a:xfrm>
              <a:off x="2240" y="3197"/>
              <a:ext cx="168" cy="113"/>
            </a:xfrm>
            <a:custGeom>
              <a:avLst/>
              <a:gdLst>
                <a:gd name="T0" fmla="*/ 0 w 300"/>
                <a:gd name="T1" fmla="*/ 0 h 167"/>
                <a:gd name="T2" fmla="*/ 30 w 300"/>
                <a:gd name="T3" fmla="*/ 35 h 167"/>
                <a:gd name="T4" fmla="*/ 0 60000 65536"/>
                <a:gd name="T5" fmla="*/ 0 60000 65536"/>
                <a:gd name="T6" fmla="*/ 0 w 300"/>
                <a:gd name="T7" fmla="*/ 0 h 167"/>
                <a:gd name="T8" fmla="*/ 300 w 300"/>
                <a:gd name="T9" fmla="*/ 167 h 16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0" h="167">
                  <a:moveTo>
                    <a:pt x="0" y="0"/>
                  </a:moveTo>
                  <a:lnTo>
                    <a:pt x="300" y="167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4" name="Line 7"/>
            <p:cNvSpPr>
              <a:spLocks noChangeShapeType="1"/>
            </p:cNvSpPr>
            <p:nvPr/>
          </p:nvSpPr>
          <p:spPr bwMode="auto">
            <a:xfrm flipV="1">
              <a:off x="2602" y="2952"/>
              <a:ext cx="0" cy="22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5" name="Freeform 8"/>
            <p:cNvSpPr>
              <a:spLocks/>
            </p:cNvSpPr>
            <p:nvPr/>
          </p:nvSpPr>
          <p:spPr bwMode="auto">
            <a:xfrm>
              <a:off x="2415" y="3372"/>
              <a:ext cx="1" cy="187"/>
            </a:xfrm>
            <a:custGeom>
              <a:avLst/>
              <a:gdLst>
                <a:gd name="T0" fmla="*/ 1 w 1"/>
                <a:gd name="T1" fmla="*/ 0 h 168"/>
                <a:gd name="T2" fmla="*/ 0 w 1"/>
                <a:gd name="T3" fmla="*/ 258 h 168"/>
                <a:gd name="T4" fmla="*/ 0 60000 65536"/>
                <a:gd name="T5" fmla="*/ 0 60000 65536"/>
                <a:gd name="T6" fmla="*/ 0 w 1"/>
                <a:gd name="T7" fmla="*/ 0 h 168"/>
                <a:gd name="T8" fmla="*/ 1 w 1"/>
                <a:gd name="T9" fmla="*/ 168 h 1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68">
                  <a:moveTo>
                    <a:pt x="1" y="0"/>
                  </a:moveTo>
                  <a:lnTo>
                    <a:pt x="0" y="168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6" name="Line 9"/>
            <p:cNvSpPr>
              <a:spLocks noChangeShapeType="1"/>
            </p:cNvSpPr>
            <p:nvPr/>
          </p:nvSpPr>
          <p:spPr bwMode="auto">
            <a:xfrm>
              <a:off x="3294" y="2538"/>
              <a:ext cx="0" cy="23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7" name="Line 10"/>
            <p:cNvSpPr>
              <a:spLocks noChangeShapeType="1"/>
            </p:cNvSpPr>
            <p:nvPr/>
          </p:nvSpPr>
          <p:spPr bwMode="auto">
            <a:xfrm>
              <a:off x="3335" y="2538"/>
              <a:ext cx="0" cy="23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38" name="Freeform 11"/>
            <p:cNvSpPr>
              <a:spLocks/>
            </p:cNvSpPr>
            <p:nvPr/>
          </p:nvSpPr>
          <p:spPr bwMode="auto">
            <a:xfrm>
              <a:off x="2642" y="2772"/>
              <a:ext cx="362" cy="148"/>
            </a:xfrm>
            <a:custGeom>
              <a:avLst/>
              <a:gdLst>
                <a:gd name="T0" fmla="*/ 0 w 649"/>
                <a:gd name="T1" fmla="*/ 45 h 219"/>
                <a:gd name="T2" fmla="*/ 39 w 649"/>
                <a:gd name="T3" fmla="*/ 0 h 219"/>
                <a:gd name="T4" fmla="*/ 62 w 649"/>
                <a:gd name="T5" fmla="*/ 28 h 219"/>
                <a:gd name="T6" fmla="*/ 0 60000 65536"/>
                <a:gd name="T7" fmla="*/ 0 60000 65536"/>
                <a:gd name="T8" fmla="*/ 0 60000 65536"/>
                <a:gd name="T9" fmla="*/ 0 w 649"/>
                <a:gd name="T10" fmla="*/ 0 h 219"/>
                <a:gd name="T11" fmla="*/ 649 w 649"/>
                <a:gd name="T12" fmla="*/ 219 h 2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9" h="219">
                  <a:moveTo>
                    <a:pt x="0" y="218"/>
                  </a:moveTo>
                  <a:lnTo>
                    <a:pt x="402" y="0"/>
                  </a:lnTo>
                  <a:lnTo>
                    <a:pt x="648" y="135"/>
                  </a:lnTo>
                </a:path>
              </a:pathLst>
            </a:cu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39" name="Freeform 12"/>
            <p:cNvSpPr>
              <a:spLocks/>
            </p:cNvSpPr>
            <p:nvPr/>
          </p:nvSpPr>
          <p:spPr bwMode="auto">
            <a:xfrm>
              <a:off x="3143" y="2769"/>
              <a:ext cx="317" cy="116"/>
            </a:xfrm>
            <a:custGeom>
              <a:avLst/>
              <a:gdLst>
                <a:gd name="T0" fmla="*/ 0 w 568"/>
                <a:gd name="T1" fmla="*/ 36 h 171"/>
                <a:gd name="T2" fmla="*/ 30 w 568"/>
                <a:gd name="T3" fmla="*/ 0 h 171"/>
                <a:gd name="T4" fmla="*/ 55 w 568"/>
                <a:gd name="T5" fmla="*/ 31 h 171"/>
                <a:gd name="T6" fmla="*/ 0 60000 65536"/>
                <a:gd name="T7" fmla="*/ 0 60000 65536"/>
                <a:gd name="T8" fmla="*/ 0 60000 65536"/>
                <a:gd name="T9" fmla="*/ 0 w 568"/>
                <a:gd name="T10" fmla="*/ 0 h 171"/>
                <a:gd name="T11" fmla="*/ 568 w 568"/>
                <a:gd name="T12" fmla="*/ 171 h 1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8" h="171">
                  <a:moveTo>
                    <a:pt x="0" y="170"/>
                  </a:moveTo>
                  <a:lnTo>
                    <a:pt x="308" y="0"/>
                  </a:lnTo>
                  <a:lnTo>
                    <a:pt x="567" y="143"/>
                  </a:lnTo>
                </a:path>
              </a:pathLst>
            </a:cu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40" name="Rectangle 13"/>
            <p:cNvSpPr>
              <a:spLocks noChangeArrowheads="1"/>
            </p:cNvSpPr>
            <p:nvPr/>
          </p:nvSpPr>
          <p:spPr bwMode="auto">
            <a:xfrm>
              <a:off x="2969" y="2835"/>
              <a:ext cx="292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61912" rIns="123825" bIns="61912">
              <a:spAutoFit/>
            </a:bodyPr>
            <a:lstStyle>
              <a:lvl1pPr defTabSz="1666875"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666875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 defTabSz="1666875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666875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666875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1500" b="1">
                  <a:solidFill>
                    <a:srgbClr val="262626"/>
                  </a:solidFill>
                </a:rPr>
                <a:t>N</a:t>
              </a:r>
              <a:br>
                <a:rPr lang="en-GB" altLang="en-US" sz="1500" b="1">
                  <a:solidFill>
                    <a:srgbClr val="262626"/>
                  </a:solidFill>
                </a:rPr>
              </a:br>
              <a:r>
                <a:rPr lang="en-GB" altLang="en-US" sz="1500" b="1">
                  <a:solidFill>
                    <a:srgbClr val="262626"/>
                  </a:solidFill>
                </a:rPr>
                <a:t>H</a:t>
              </a:r>
            </a:p>
          </p:txBody>
        </p:sp>
        <p:sp>
          <p:nvSpPr>
            <p:cNvPr id="42041" name="Rectangle 14"/>
            <p:cNvSpPr>
              <a:spLocks noChangeArrowheads="1"/>
            </p:cNvSpPr>
            <p:nvPr/>
          </p:nvSpPr>
          <p:spPr bwMode="auto">
            <a:xfrm>
              <a:off x="3142" y="2345"/>
              <a:ext cx="424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61912" rIns="123825" bIns="61912">
              <a:spAutoFit/>
            </a:bodyPr>
            <a:lstStyle>
              <a:lvl1pPr defTabSz="1666875"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666875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 defTabSz="1666875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666875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666875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1500" b="1">
                  <a:solidFill>
                    <a:srgbClr val="262626"/>
                  </a:solidFill>
                </a:rPr>
                <a:t>NH</a:t>
              </a:r>
            </a:p>
          </p:txBody>
        </p:sp>
        <p:sp>
          <p:nvSpPr>
            <p:cNvPr id="42042" name="Rectangle 15"/>
            <p:cNvSpPr>
              <a:spLocks noChangeArrowheads="1"/>
            </p:cNvSpPr>
            <p:nvPr/>
          </p:nvSpPr>
          <p:spPr bwMode="auto">
            <a:xfrm>
              <a:off x="3387" y="2835"/>
              <a:ext cx="468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61912" rIns="123825" bIns="61912">
              <a:spAutoFit/>
            </a:bodyPr>
            <a:lstStyle>
              <a:lvl1pPr defTabSz="1666875"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666875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 defTabSz="1666875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666875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666875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1500" b="1">
                  <a:solidFill>
                    <a:srgbClr val="262626"/>
                  </a:solidFill>
                </a:rPr>
                <a:t>NH</a:t>
              </a:r>
              <a:r>
                <a:rPr lang="en-GB" altLang="en-US" sz="1500" b="1" baseline="-25000">
                  <a:solidFill>
                    <a:srgbClr val="262626"/>
                  </a:solidFill>
                </a:rPr>
                <a:t>2</a:t>
              </a:r>
            </a:p>
          </p:txBody>
        </p:sp>
        <p:sp>
          <p:nvSpPr>
            <p:cNvPr id="42043" name="Rectangle 16"/>
            <p:cNvSpPr>
              <a:spLocks noChangeArrowheads="1"/>
            </p:cNvSpPr>
            <p:nvPr/>
          </p:nvSpPr>
          <p:spPr bwMode="auto">
            <a:xfrm>
              <a:off x="2296" y="3555"/>
              <a:ext cx="237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3825" tIns="61912" rIns="123825" bIns="61912">
              <a:spAutoFit/>
            </a:bodyPr>
            <a:lstStyle>
              <a:lvl1pPr defTabSz="1666875"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666875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 defTabSz="1666875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666875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666875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1500" b="1">
                  <a:solidFill>
                    <a:srgbClr val="262626"/>
                  </a:solidFill>
                </a:rPr>
                <a:t>I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170721" y="1327477"/>
            <a:ext cx="2351793" cy="4797890"/>
            <a:chOff x="732597" y="1661426"/>
            <a:chExt cx="2010271" cy="4340032"/>
          </a:xfrm>
        </p:grpSpPr>
        <p:grpSp>
          <p:nvGrpSpPr>
            <p:cNvPr id="41992" name="Group 18"/>
            <p:cNvGrpSpPr>
              <a:grpSpLocks/>
            </p:cNvGrpSpPr>
            <p:nvPr/>
          </p:nvGrpSpPr>
          <p:grpSpPr bwMode="auto">
            <a:xfrm>
              <a:off x="831439" y="1661426"/>
              <a:ext cx="1911429" cy="1110694"/>
              <a:chOff x="-28" y="1188"/>
              <a:chExt cx="1315" cy="854"/>
            </a:xfrm>
          </p:grpSpPr>
          <p:sp>
            <p:nvSpPr>
              <p:cNvPr id="42019" name="AutoShape 19"/>
              <p:cNvSpPr>
                <a:spLocks noChangeArrowheads="1"/>
              </p:cNvSpPr>
              <p:nvPr/>
            </p:nvSpPr>
            <p:spPr bwMode="auto">
              <a:xfrm rot="16200000" flipH="1">
                <a:off x="328" y="1325"/>
                <a:ext cx="323" cy="241"/>
              </a:xfrm>
              <a:prstGeom prst="hexagon">
                <a:avLst>
                  <a:gd name="adj" fmla="val 33500"/>
                  <a:gd name="vf" fmla="val 115470"/>
                </a:avLst>
              </a:prstGeom>
              <a:noFill/>
              <a:ln w="19050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262626"/>
                  </a:solidFill>
                </a:endParaRPr>
              </a:p>
            </p:txBody>
          </p:sp>
          <p:sp>
            <p:nvSpPr>
              <p:cNvPr id="42020" name="Freeform 20"/>
              <p:cNvSpPr>
                <a:spLocks/>
              </p:cNvSpPr>
              <p:nvPr/>
            </p:nvSpPr>
            <p:spPr bwMode="auto">
              <a:xfrm>
                <a:off x="393" y="1312"/>
                <a:ext cx="92" cy="62"/>
              </a:xfrm>
              <a:custGeom>
                <a:avLst/>
                <a:gdLst>
                  <a:gd name="T0" fmla="*/ 0 w 302"/>
                  <a:gd name="T1" fmla="*/ 3 h 168"/>
                  <a:gd name="T2" fmla="*/ 3 w 302"/>
                  <a:gd name="T3" fmla="*/ 0 h 168"/>
                  <a:gd name="T4" fmla="*/ 0 60000 65536"/>
                  <a:gd name="T5" fmla="*/ 0 60000 65536"/>
                  <a:gd name="T6" fmla="*/ 0 w 302"/>
                  <a:gd name="T7" fmla="*/ 0 h 168"/>
                  <a:gd name="T8" fmla="*/ 302 w 302"/>
                  <a:gd name="T9" fmla="*/ 168 h 16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2" h="168">
                    <a:moveTo>
                      <a:pt x="0" y="168"/>
                    </a:moveTo>
                    <a:lnTo>
                      <a:pt x="302" y="0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1" name="Freeform 21"/>
              <p:cNvSpPr>
                <a:spLocks/>
              </p:cNvSpPr>
              <p:nvPr/>
            </p:nvSpPr>
            <p:spPr bwMode="auto">
              <a:xfrm>
                <a:off x="393" y="1517"/>
                <a:ext cx="92" cy="62"/>
              </a:xfrm>
              <a:custGeom>
                <a:avLst/>
                <a:gdLst>
                  <a:gd name="T0" fmla="*/ 0 w 300"/>
                  <a:gd name="T1" fmla="*/ 0 h 167"/>
                  <a:gd name="T2" fmla="*/ 3 w 300"/>
                  <a:gd name="T3" fmla="*/ 3 h 167"/>
                  <a:gd name="T4" fmla="*/ 0 60000 65536"/>
                  <a:gd name="T5" fmla="*/ 0 60000 65536"/>
                  <a:gd name="T6" fmla="*/ 0 w 300"/>
                  <a:gd name="T7" fmla="*/ 0 h 167"/>
                  <a:gd name="T8" fmla="*/ 300 w 300"/>
                  <a:gd name="T9" fmla="*/ 167 h 16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0" h="167">
                    <a:moveTo>
                      <a:pt x="0" y="0"/>
                    </a:moveTo>
                    <a:lnTo>
                      <a:pt x="300" y="167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2" name="Line 22"/>
              <p:cNvSpPr>
                <a:spLocks noChangeShapeType="1"/>
              </p:cNvSpPr>
              <p:nvPr/>
            </p:nvSpPr>
            <p:spPr bwMode="auto">
              <a:xfrm flipV="1">
                <a:off x="591" y="1383"/>
                <a:ext cx="0" cy="125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3" name="Freeform 23"/>
              <p:cNvSpPr>
                <a:spLocks/>
              </p:cNvSpPr>
              <p:nvPr/>
            </p:nvSpPr>
            <p:spPr bwMode="auto">
              <a:xfrm>
                <a:off x="611" y="1283"/>
                <a:ext cx="333" cy="81"/>
              </a:xfrm>
              <a:custGeom>
                <a:avLst/>
                <a:gdLst>
                  <a:gd name="T0" fmla="*/ 0 w 363"/>
                  <a:gd name="T1" fmla="*/ 111 h 73"/>
                  <a:gd name="T2" fmla="*/ 94 w 363"/>
                  <a:gd name="T3" fmla="*/ 0 h 73"/>
                  <a:gd name="T4" fmla="*/ 184 w 363"/>
                  <a:gd name="T5" fmla="*/ 111 h 73"/>
                  <a:gd name="T6" fmla="*/ 257 w 363"/>
                  <a:gd name="T7" fmla="*/ 23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3"/>
                  <a:gd name="T13" fmla="*/ 0 h 73"/>
                  <a:gd name="T14" fmla="*/ 363 w 363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3" h="73">
                    <a:moveTo>
                      <a:pt x="0" y="73"/>
                    </a:moveTo>
                    <a:lnTo>
                      <a:pt x="132" y="0"/>
                    </a:lnTo>
                    <a:lnTo>
                      <a:pt x="261" y="73"/>
                    </a:lnTo>
                    <a:lnTo>
                      <a:pt x="363" y="15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4" name="Rectangle 24"/>
              <p:cNvSpPr>
                <a:spLocks noChangeArrowheads="1"/>
              </p:cNvSpPr>
              <p:nvPr/>
            </p:nvSpPr>
            <p:spPr bwMode="auto">
              <a:xfrm>
                <a:off x="-28" y="1188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HO</a:t>
                </a:r>
              </a:p>
            </p:txBody>
          </p:sp>
          <p:sp>
            <p:nvSpPr>
              <p:cNvPr id="42025" name="Rectangle 25"/>
              <p:cNvSpPr>
                <a:spLocks noChangeArrowheads="1"/>
              </p:cNvSpPr>
              <p:nvPr/>
            </p:nvSpPr>
            <p:spPr bwMode="auto">
              <a:xfrm>
                <a:off x="828" y="1188"/>
                <a:ext cx="45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NH</a:t>
                </a:r>
                <a:r>
                  <a:rPr lang="en-GB" altLang="en-US" sz="2000" b="1" baseline="-25000">
                    <a:solidFill>
                      <a:srgbClr val="262626"/>
                    </a:solidFill>
                  </a:rPr>
                  <a:t>2</a:t>
                </a:r>
              </a:p>
            </p:txBody>
          </p:sp>
          <p:sp>
            <p:nvSpPr>
              <p:cNvPr id="42026" name="Rectangle 26"/>
              <p:cNvSpPr>
                <a:spLocks noChangeArrowheads="1"/>
              </p:cNvSpPr>
              <p:nvPr/>
            </p:nvSpPr>
            <p:spPr bwMode="auto">
              <a:xfrm>
                <a:off x="103" y="1709"/>
                <a:ext cx="976" cy="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>
                    <a:solidFill>
                      <a:srgbClr val="262626"/>
                    </a:solidFill>
                  </a:rPr>
                  <a:t>Adrenaline</a:t>
                </a:r>
              </a:p>
            </p:txBody>
          </p:sp>
          <p:sp>
            <p:nvSpPr>
              <p:cNvPr id="42027" name="Freeform 27"/>
              <p:cNvSpPr>
                <a:spLocks/>
              </p:cNvSpPr>
              <p:nvPr/>
            </p:nvSpPr>
            <p:spPr bwMode="auto">
              <a:xfrm>
                <a:off x="288" y="1528"/>
                <a:ext cx="85" cy="56"/>
              </a:xfrm>
              <a:custGeom>
                <a:avLst/>
                <a:gdLst>
                  <a:gd name="T0" fmla="*/ 0 w 92"/>
                  <a:gd name="T1" fmla="*/ 80 h 50"/>
                  <a:gd name="T2" fmla="*/ 67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8" name="Freeform 28"/>
              <p:cNvSpPr>
                <a:spLocks/>
              </p:cNvSpPr>
              <p:nvPr/>
            </p:nvSpPr>
            <p:spPr bwMode="auto">
              <a:xfrm flipV="1">
                <a:off x="288" y="1307"/>
                <a:ext cx="85" cy="56"/>
              </a:xfrm>
              <a:custGeom>
                <a:avLst/>
                <a:gdLst>
                  <a:gd name="T0" fmla="*/ 0 w 92"/>
                  <a:gd name="T1" fmla="*/ 80 h 50"/>
                  <a:gd name="T2" fmla="*/ 67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9" name="Rectangle 29"/>
              <p:cNvSpPr>
                <a:spLocks noChangeArrowheads="1"/>
              </p:cNvSpPr>
              <p:nvPr/>
            </p:nvSpPr>
            <p:spPr bwMode="auto">
              <a:xfrm>
                <a:off x="-28" y="1527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>
                    <a:solidFill>
                      <a:srgbClr val="262626"/>
                    </a:solidFill>
                  </a:rPr>
                  <a:t>HO</a:t>
                </a:r>
              </a:p>
            </p:txBody>
          </p:sp>
        </p:grpSp>
        <p:sp>
          <p:nvSpPr>
            <p:cNvPr id="41993" name="Rectangle 30"/>
            <p:cNvSpPr>
              <a:spLocks noChangeArrowheads="1"/>
            </p:cNvSpPr>
            <p:nvPr/>
          </p:nvSpPr>
          <p:spPr bwMode="auto">
            <a:xfrm>
              <a:off x="738411" y="3971254"/>
              <a:ext cx="1782062" cy="433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3825" tIns="61912" rIns="123825" bIns="61912">
              <a:spAutoFit/>
            </a:bodyPr>
            <a:lstStyle>
              <a:lvl1pPr defTabSz="1666875"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666875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 defTabSz="1666875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666875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666875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666875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000" b="1" dirty="0">
                  <a:solidFill>
                    <a:srgbClr val="262626"/>
                  </a:solidFill>
                </a:rPr>
                <a:t>Noradrenaline</a:t>
              </a:r>
            </a:p>
          </p:txBody>
        </p:sp>
        <p:grpSp>
          <p:nvGrpSpPr>
            <p:cNvPr id="41994" name="Group 31"/>
            <p:cNvGrpSpPr>
              <a:grpSpLocks/>
            </p:cNvGrpSpPr>
            <p:nvPr/>
          </p:nvGrpSpPr>
          <p:grpSpPr bwMode="auto">
            <a:xfrm>
              <a:off x="744225" y="2972410"/>
              <a:ext cx="1909975" cy="1113296"/>
              <a:chOff x="4447" y="960"/>
              <a:chExt cx="1314" cy="856"/>
            </a:xfrm>
          </p:grpSpPr>
          <p:sp>
            <p:nvSpPr>
              <p:cNvPr id="42007" name="AutoShape 32"/>
              <p:cNvSpPr>
                <a:spLocks noChangeArrowheads="1"/>
              </p:cNvSpPr>
              <p:nvPr/>
            </p:nvSpPr>
            <p:spPr bwMode="auto">
              <a:xfrm rot="16200000" flipH="1">
                <a:off x="4801" y="1331"/>
                <a:ext cx="323" cy="240"/>
              </a:xfrm>
              <a:prstGeom prst="hexagon">
                <a:avLst>
                  <a:gd name="adj" fmla="val 33640"/>
                  <a:gd name="vf" fmla="val 115470"/>
                </a:avLst>
              </a:prstGeom>
              <a:noFill/>
              <a:ln w="19050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262626"/>
                  </a:solidFill>
                </a:endParaRPr>
              </a:p>
            </p:txBody>
          </p:sp>
          <p:sp>
            <p:nvSpPr>
              <p:cNvPr id="42008" name="Freeform 33"/>
              <p:cNvSpPr>
                <a:spLocks/>
              </p:cNvSpPr>
              <p:nvPr/>
            </p:nvSpPr>
            <p:spPr bwMode="auto">
              <a:xfrm>
                <a:off x="4867" y="1317"/>
                <a:ext cx="91" cy="62"/>
              </a:xfrm>
              <a:custGeom>
                <a:avLst/>
                <a:gdLst>
                  <a:gd name="T0" fmla="*/ 0 w 302"/>
                  <a:gd name="T1" fmla="*/ 3 h 168"/>
                  <a:gd name="T2" fmla="*/ 2 w 302"/>
                  <a:gd name="T3" fmla="*/ 0 h 168"/>
                  <a:gd name="T4" fmla="*/ 0 60000 65536"/>
                  <a:gd name="T5" fmla="*/ 0 60000 65536"/>
                  <a:gd name="T6" fmla="*/ 0 w 302"/>
                  <a:gd name="T7" fmla="*/ 0 h 168"/>
                  <a:gd name="T8" fmla="*/ 302 w 302"/>
                  <a:gd name="T9" fmla="*/ 168 h 16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2" h="168">
                    <a:moveTo>
                      <a:pt x="0" y="168"/>
                    </a:moveTo>
                    <a:lnTo>
                      <a:pt x="302" y="0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9" name="Freeform 34"/>
              <p:cNvSpPr>
                <a:spLocks/>
              </p:cNvSpPr>
              <p:nvPr/>
            </p:nvSpPr>
            <p:spPr bwMode="auto">
              <a:xfrm>
                <a:off x="4867" y="1522"/>
                <a:ext cx="91" cy="62"/>
              </a:xfrm>
              <a:custGeom>
                <a:avLst/>
                <a:gdLst>
                  <a:gd name="T0" fmla="*/ 0 w 300"/>
                  <a:gd name="T1" fmla="*/ 0 h 167"/>
                  <a:gd name="T2" fmla="*/ 2 w 300"/>
                  <a:gd name="T3" fmla="*/ 3 h 167"/>
                  <a:gd name="T4" fmla="*/ 0 60000 65536"/>
                  <a:gd name="T5" fmla="*/ 0 60000 65536"/>
                  <a:gd name="T6" fmla="*/ 0 w 300"/>
                  <a:gd name="T7" fmla="*/ 0 h 167"/>
                  <a:gd name="T8" fmla="*/ 300 w 300"/>
                  <a:gd name="T9" fmla="*/ 167 h 16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0" h="167">
                    <a:moveTo>
                      <a:pt x="0" y="0"/>
                    </a:moveTo>
                    <a:lnTo>
                      <a:pt x="300" y="167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0" name="Line 35"/>
              <p:cNvSpPr>
                <a:spLocks noChangeShapeType="1"/>
              </p:cNvSpPr>
              <p:nvPr/>
            </p:nvSpPr>
            <p:spPr bwMode="auto">
              <a:xfrm flipV="1">
                <a:off x="5065" y="1388"/>
                <a:ext cx="0" cy="125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1" name="Freeform 36"/>
              <p:cNvSpPr>
                <a:spLocks/>
              </p:cNvSpPr>
              <p:nvPr/>
            </p:nvSpPr>
            <p:spPr bwMode="auto">
              <a:xfrm>
                <a:off x="5084" y="1288"/>
                <a:ext cx="334" cy="81"/>
              </a:xfrm>
              <a:custGeom>
                <a:avLst/>
                <a:gdLst>
                  <a:gd name="T0" fmla="*/ 0 w 363"/>
                  <a:gd name="T1" fmla="*/ 111 h 73"/>
                  <a:gd name="T2" fmla="*/ 94 w 363"/>
                  <a:gd name="T3" fmla="*/ 0 h 73"/>
                  <a:gd name="T4" fmla="*/ 187 w 363"/>
                  <a:gd name="T5" fmla="*/ 111 h 73"/>
                  <a:gd name="T6" fmla="*/ 259 w 363"/>
                  <a:gd name="T7" fmla="*/ 23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3"/>
                  <a:gd name="T13" fmla="*/ 0 h 73"/>
                  <a:gd name="T14" fmla="*/ 363 w 363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3" h="73">
                    <a:moveTo>
                      <a:pt x="0" y="73"/>
                    </a:moveTo>
                    <a:lnTo>
                      <a:pt x="132" y="0"/>
                    </a:lnTo>
                    <a:lnTo>
                      <a:pt x="261" y="73"/>
                    </a:lnTo>
                    <a:lnTo>
                      <a:pt x="363" y="15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2" name="Rectangle 37"/>
              <p:cNvSpPr>
                <a:spLocks noChangeArrowheads="1"/>
              </p:cNvSpPr>
              <p:nvPr/>
            </p:nvSpPr>
            <p:spPr bwMode="auto">
              <a:xfrm>
                <a:off x="4447" y="1193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HO</a:t>
                </a:r>
              </a:p>
            </p:txBody>
          </p:sp>
          <p:sp>
            <p:nvSpPr>
              <p:cNvPr id="42013" name="Rectangle 38"/>
              <p:cNvSpPr>
                <a:spLocks noChangeArrowheads="1"/>
              </p:cNvSpPr>
              <p:nvPr/>
            </p:nvSpPr>
            <p:spPr bwMode="auto">
              <a:xfrm>
                <a:off x="5302" y="1193"/>
                <a:ext cx="45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NH</a:t>
                </a:r>
                <a:r>
                  <a:rPr lang="en-GB" altLang="en-US" sz="2000" b="1" baseline="-25000">
                    <a:solidFill>
                      <a:srgbClr val="262626"/>
                    </a:solidFill>
                  </a:rPr>
                  <a:t>2</a:t>
                </a:r>
              </a:p>
            </p:txBody>
          </p:sp>
          <p:sp>
            <p:nvSpPr>
              <p:cNvPr id="42014" name="Freeform 39"/>
              <p:cNvSpPr>
                <a:spLocks/>
              </p:cNvSpPr>
              <p:nvPr/>
            </p:nvSpPr>
            <p:spPr bwMode="auto">
              <a:xfrm>
                <a:off x="4762" y="1533"/>
                <a:ext cx="84" cy="56"/>
              </a:xfrm>
              <a:custGeom>
                <a:avLst/>
                <a:gdLst>
                  <a:gd name="T0" fmla="*/ 0 w 92"/>
                  <a:gd name="T1" fmla="*/ 80 h 50"/>
                  <a:gd name="T2" fmla="*/ 64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5" name="Freeform 40"/>
              <p:cNvSpPr>
                <a:spLocks/>
              </p:cNvSpPr>
              <p:nvPr/>
            </p:nvSpPr>
            <p:spPr bwMode="auto">
              <a:xfrm flipV="1">
                <a:off x="4762" y="1312"/>
                <a:ext cx="84" cy="56"/>
              </a:xfrm>
              <a:custGeom>
                <a:avLst/>
                <a:gdLst>
                  <a:gd name="T0" fmla="*/ 0 w 92"/>
                  <a:gd name="T1" fmla="*/ 80 h 50"/>
                  <a:gd name="T2" fmla="*/ 64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6" name="Rectangle 41"/>
              <p:cNvSpPr>
                <a:spLocks noChangeArrowheads="1"/>
              </p:cNvSpPr>
              <p:nvPr/>
            </p:nvSpPr>
            <p:spPr bwMode="auto">
              <a:xfrm>
                <a:off x="4447" y="1531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HO</a:t>
                </a:r>
              </a:p>
            </p:txBody>
          </p:sp>
          <p:sp>
            <p:nvSpPr>
              <p:cNvPr id="42017" name="Line 42"/>
              <p:cNvSpPr>
                <a:spLocks noChangeShapeType="1"/>
              </p:cNvSpPr>
              <p:nvPr/>
            </p:nvSpPr>
            <p:spPr bwMode="auto">
              <a:xfrm flipV="1">
                <a:off x="5207" y="1116"/>
                <a:ext cx="0" cy="17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8" name="Rectangle 43"/>
              <p:cNvSpPr>
                <a:spLocks noChangeArrowheads="1"/>
              </p:cNvSpPr>
              <p:nvPr/>
            </p:nvSpPr>
            <p:spPr bwMode="auto">
              <a:xfrm>
                <a:off x="5004" y="960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OH</a:t>
                </a:r>
              </a:p>
            </p:txBody>
          </p:sp>
        </p:grpSp>
        <p:grpSp>
          <p:nvGrpSpPr>
            <p:cNvPr id="41995" name="Group 44"/>
            <p:cNvGrpSpPr>
              <a:grpSpLocks/>
            </p:cNvGrpSpPr>
            <p:nvPr/>
          </p:nvGrpSpPr>
          <p:grpSpPr bwMode="auto">
            <a:xfrm>
              <a:off x="732597" y="4657960"/>
              <a:ext cx="1811134" cy="1343498"/>
              <a:chOff x="4464" y="3264"/>
              <a:chExt cx="1246" cy="1033"/>
            </a:xfrm>
          </p:grpSpPr>
          <p:sp>
            <p:nvSpPr>
              <p:cNvPr id="41996" name="Rectangle 45"/>
              <p:cNvSpPr>
                <a:spLocks noChangeArrowheads="1"/>
              </p:cNvSpPr>
              <p:nvPr/>
            </p:nvSpPr>
            <p:spPr bwMode="auto">
              <a:xfrm>
                <a:off x="4586" y="3991"/>
                <a:ext cx="1124" cy="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Guanethidine</a:t>
                </a:r>
              </a:p>
            </p:txBody>
          </p:sp>
          <p:sp>
            <p:nvSpPr>
              <p:cNvPr id="41997" name="Line 46"/>
              <p:cNvSpPr>
                <a:spLocks noChangeShapeType="1"/>
              </p:cNvSpPr>
              <p:nvPr/>
            </p:nvSpPr>
            <p:spPr bwMode="auto">
              <a:xfrm>
                <a:off x="5293" y="3598"/>
                <a:ext cx="0" cy="14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8" name="Freeform 47"/>
              <p:cNvSpPr>
                <a:spLocks/>
              </p:cNvSpPr>
              <p:nvPr/>
            </p:nvSpPr>
            <p:spPr bwMode="auto">
              <a:xfrm>
                <a:off x="4800" y="3525"/>
                <a:ext cx="323" cy="79"/>
              </a:xfrm>
              <a:custGeom>
                <a:avLst/>
                <a:gdLst>
                  <a:gd name="T0" fmla="*/ 0 w 351"/>
                  <a:gd name="T1" fmla="*/ 109 h 71"/>
                  <a:gd name="T2" fmla="*/ 94 w 351"/>
                  <a:gd name="T3" fmla="*/ 0 h 71"/>
                  <a:gd name="T4" fmla="*/ 189 w 351"/>
                  <a:gd name="T5" fmla="*/ 109 h 71"/>
                  <a:gd name="T6" fmla="*/ 251 w 351"/>
                  <a:gd name="T7" fmla="*/ 37 h 7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1"/>
                  <a:gd name="T13" fmla="*/ 0 h 71"/>
                  <a:gd name="T14" fmla="*/ 351 w 351"/>
                  <a:gd name="T15" fmla="*/ 71 h 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1" h="71">
                    <a:moveTo>
                      <a:pt x="0" y="71"/>
                    </a:moveTo>
                    <a:lnTo>
                      <a:pt x="132" y="0"/>
                    </a:lnTo>
                    <a:lnTo>
                      <a:pt x="263" y="71"/>
                    </a:lnTo>
                    <a:lnTo>
                      <a:pt x="351" y="24"/>
                    </a:ln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9" name="Freeform 48"/>
              <p:cNvSpPr>
                <a:spLocks/>
              </p:cNvSpPr>
              <p:nvPr/>
            </p:nvSpPr>
            <p:spPr bwMode="auto">
              <a:xfrm>
                <a:off x="5202" y="3547"/>
                <a:ext cx="158" cy="57"/>
              </a:xfrm>
              <a:custGeom>
                <a:avLst/>
                <a:gdLst>
                  <a:gd name="T0" fmla="*/ 0 w 172"/>
                  <a:gd name="T1" fmla="*/ 0 h 51"/>
                  <a:gd name="T2" fmla="*/ 62 w 172"/>
                  <a:gd name="T3" fmla="*/ 80 h 51"/>
                  <a:gd name="T4" fmla="*/ 122 w 172"/>
                  <a:gd name="T5" fmla="*/ 10 h 51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51"/>
                  <a:gd name="T11" fmla="*/ 172 w 172"/>
                  <a:gd name="T12" fmla="*/ 51 h 5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51">
                    <a:moveTo>
                      <a:pt x="0" y="0"/>
                    </a:moveTo>
                    <a:lnTo>
                      <a:pt x="88" y="51"/>
                    </a:lnTo>
                    <a:lnTo>
                      <a:pt x="172" y="6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0" name="AutoShape 49"/>
              <p:cNvSpPr>
                <a:spLocks noChangeArrowheads="1"/>
              </p:cNvSpPr>
              <p:nvPr/>
            </p:nvSpPr>
            <p:spPr bwMode="auto">
              <a:xfrm>
                <a:off x="4464" y="3487"/>
                <a:ext cx="336" cy="408"/>
              </a:xfrm>
              <a:prstGeom prst="octagon">
                <a:avLst>
                  <a:gd name="adj" fmla="val 29287"/>
                </a:avLst>
              </a:prstGeom>
              <a:noFill/>
              <a:ln w="19050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262626"/>
                  </a:solidFill>
                </a:endParaRPr>
              </a:p>
            </p:txBody>
          </p:sp>
          <p:sp>
            <p:nvSpPr>
              <p:cNvPr id="42001" name="Line 50"/>
              <p:cNvSpPr>
                <a:spLocks noChangeShapeType="1"/>
              </p:cNvSpPr>
              <p:nvPr/>
            </p:nvSpPr>
            <p:spPr bwMode="auto">
              <a:xfrm>
                <a:off x="5271" y="3598"/>
                <a:ext cx="0" cy="14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2" name="Rectangle 51"/>
              <p:cNvSpPr>
                <a:spLocks noChangeArrowheads="1"/>
              </p:cNvSpPr>
              <p:nvPr/>
            </p:nvSpPr>
            <p:spPr bwMode="auto">
              <a:xfrm>
                <a:off x="5246" y="3446"/>
                <a:ext cx="45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NH</a:t>
                </a:r>
                <a:r>
                  <a:rPr lang="en-GB" altLang="en-US" sz="2000" b="1" baseline="-25000">
                    <a:solidFill>
                      <a:srgbClr val="262626"/>
                    </a:solidFill>
                  </a:rPr>
                  <a:t>2</a:t>
                </a:r>
              </a:p>
            </p:txBody>
          </p:sp>
          <p:sp>
            <p:nvSpPr>
              <p:cNvPr id="42003" name="Rectangle 52"/>
              <p:cNvSpPr>
                <a:spLocks noChangeArrowheads="1"/>
              </p:cNvSpPr>
              <p:nvPr/>
            </p:nvSpPr>
            <p:spPr bwMode="auto">
              <a:xfrm>
                <a:off x="5017" y="3264"/>
                <a:ext cx="288" cy="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>
                    <a:solidFill>
                      <a:srgbClr val="262626"/>
                    </a:solidFill>
                  </a:rPr>
                  <a:t>H</a:t>
                </a:r>
                <a:br>
                  <a:rPr lang="en-GB" altLang="en-US" sz="2000" b="1" dirty="0">
                    <a:solidFill>
                      <a:srgbClr val="262626"/>
                    </a:solidFill>
                  </a:rPr>
                </a:br>
                <a:r>
                  <a:rPr lang="en-GB" altLang="en-US" sz="2000" b="1" dirty="0">
                    <a:solidFill>
                      <a:srgbClr val="262626"/>
                    </a:solidFill>
                  </a:rPr>
                  <a:t>N</a:t>
                </a:r>
              </a:p>
            </p:txBody>
          </p:sp>
          <p:sp>
            <p:nvSpPr>
              <p:cNvPr id="42004" name="Rectangle 53"/>
              <p:cNvSpPr>
                <a:spLocks noChangeArrowheads="1"/>
              </p:cNvSpPr>
              <p:nvPr/>
            </p:nvSpPr>
            <p:spPr bwMode="auto">
              <a:xfrm>
                <a:off x="5080" y="3718"/>
                <a:ext cx="39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>
                    <a:solidFill>
                      <a:srgbClr val="262626"/>
                    </a:solidFill>
                  </a:rPr>
                  <a:t>NH</a:t>
                </a:r>
                <a:endParaRPr lang="en-GB" altLang="en-US" sz="2000" b="1" baseline="-25000">
                  <a:solidFill>
                    <a:srgbClr val="262626"/>
                  </a:solidFill>
                </a:endParaRPr>
              </a:p>
            </p:txBody>
          </p:sp>
          <p:sp useBgFill="1">
            <p:nvSpPr>
              <p:cNvPr id="42005" name="Rectangle 54"/>
              <p:cNvSpPr>
                <a:spLocks noChangeArrowheads="1"/>
              </p:cNvSpPr>
              <p:nvPr/>
            </p:nvSpPr>
            <p:spPr bwMode="auto">
              <a:xfrm>
                <a:off x="4756" y="3544"/>
                <a:ext cx="90" cy="113"/>
              </a:xfrm>
              <a:prstGeom prst="rect">
                <a:avLst/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262626"/>
                  </a:solidFill>
                </a:endParaRPr>
              </a:p>
            </p:txBody>
          </p:sp>
          <p:sp>
            <p:nvSpPr>
              <p:cNvPr id="42006" name="Rectangle 55"/>
              <p:cNvSpPr>
                <a:spLocks noChangeArrowheads="1"/>
              </p:cNvSpPr>
              <p:nvPr/>
            </p:nvSpPr>
            <p:spPr bwMode="auto">
              <a:xfrm>
                <a:off x="4667" y="3508"/>
                <a:ext cx="288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>
                  <a:spcBef>
                    <a:spcPts val="600"/>
                  </a:spcBef>
                  <a:buClr>
                    <a:schemeClr val="accent1"/>
                  </a:buClr>
                  <a:buSzPct val="76000"/>
                  <a:buFont typeface="Wingdings 3" panose="05040102010807070707" pitchFamily="18" charset="2"/>
                  <a:buChar char=""/>
                  <a:defRPr sz="2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666875">
                  <a:spcBef>
                    <a:spcPts val="500"/>
                  </a:spcBef>
                  <a:buClr>
                    <a:schemeClr val="accent2"/>
                  </a:buClr>
                  <a:buSzPct val="76000"/>
                  <a:buFont typeface="Wingdings 3" panose="05040102010807070707" pitchFamily="18" charset="2"/>
                  <a:buChar char=""/>
                  <a:defRPr sz="2300">
                    <a:solidFill>
                      <a:schemeClr val="tx2"/>
                    </a:solidFill>
                    <a:latin typeface="Calibri" panose="020F0502020204030204" pitchFamily="34" charset="0"/>
                  </a:defRPr>
                </a:lvl2pPr>
                <a:lvl3pPr marL="1143000" indent="-228600" defTabSz="1666875">
                  <a:spcBef>
                    <a:spcPts val="500"/>
                  </a:spcBef>
                  <a:buClr>
                    <a:srgbClr val="BCBCBC"/>
                  </a:buClr>
                  <a:buSzPct val="76000"/>
                  <a:buFont typeface="Wingdings 3" panose="05040102010807070707" pitchFamily="18" charset="2"/>
                  <a:buChar char="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666875">
                  <a:spcBef>
                    <a:spcPts val="400"/>
                  </a:spcBef>
                  <a:buClr>
                    <a:srgbClr val="8BA2B4"/>
                  </a:buClr>
                  <a:buSzPct val="70000"/>
                  <a:buFont typeface="Wingdings" panose="05000000000000000000" pitchFamily="2" charset="2"/>
                  <a:buChar char="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666875">
                  <a:spcBef>
                    <a:spcPts val="3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666875" eaLnBrk="0" fontAlgn="base" hangingPunct="0">
                  <a:spcBef>
                    <a:spcPts val="3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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>
                    <a:solidFill>
                      <a:srgbClr val="262626"/>
                    </a:solidFill>
                  </a:rPr>
                  <a:t>N</a:t>
                </a:r>
                <a:endParaRPr lang="en-GB" altLang="en-US" sz="2000" b="1" baseline="-25000" dirty="0">
                  <a:solidFill>
                    <a:srgbClr val="262626"/>
                  </a:solidFill>
                </a:endParaRPr>
              </a:p>
            </p:txBody>
          </p:sp>
        </p:grpSp>
      </p:grp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729396" y="3640765"/>
            <a:ext cx="6096000" cy="2246769"/>
          </a:xfrm>
          <a:prstGeom prst="rect">
            <a:avLst/>
          </a:prstGeom>
          <a:noFill/>
          <a:ln w="9525">
            <a:solidFill>
              <a:srgbClr val="0056D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GB" sz="2000" dirty="0" smtClean="0"/>
              <a:t>the </a:t>
            </a:r>
            <a:r>
              <a:rPr lang="en-GB" sz="2000" dirty="0"/>
              <a:t>structure corresponds to noradrenaline (NA), it is actively taken up on the membranes of </a:t>
            </a:r>
            <a:r>
              <a:rPr lang="en-GB" sz="2000" dirty="0" err="1"/>
              <a:t>symp</a:t>
            </a:r>
            <a:r>
              <a:rPr lang="en-GB" sz="2000" dirty="0"/>
              <a:t>. </a:t>
            </a:r>
            <a:r>
              <a:rPr lang="en-GB" sz="2000" dirty="0" err="1"/>
              <a:t>n.s</a:t>
            </a:r>
            <a:r>
              <a:rPr lang="en-GB" sz="2000" dirty="0"/>
              <a:t>. and adrenal medulla, does not bind to postsynaptic receptors and is not metabolized it is transported and retained for a prolonged period in catecholamine storage vesicles, which is the basis for its highly specific accumulation and recording</a:t>
            </a:r>
            <a:endParaRPr lang="en-US" altLang="en-US" sz="2000" dirty="0"/>
          </a:p>
        </p:txBody>
      </p:sp>
      <p:sp>
        <p:nvSpPr>
          <p:cNvPr id="41989" name="Rectangle 3"/>
          <p:cNvSpPr>
            <a:spLocks noChangeArrowheads="1"/>
          </p:cNvSpPr>
          <p:nvPr/>
        </p:nvSpPr>
        <p:spPr bwMode="auto">
          <a:xfrm>
            <a:off x="7178454" y="2443215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l-SI" altLang="en-US" sz="2000" b="1" baseline="30000" dirty="0"/>
              <a:t>123</a:t>
            </a:r>
            <a:r>
              <a:rPr lang="sl-SI" altLang="en-US" sz="2000" b="1" dirty="0"/>
              <a:t>I</a:t>
            </a:r>
            <a:r>
              <a:rPr lang="sl-SI" altLang="en-US" sz="2000" dirty="0"/>
              <a:t> / </a:t>
            </a:r>
            <a:r>
              <a:rPr lang="sl-SI" altLang="en-US" sz="2000" b="1" baseline="30000" dirty="0"/>
              <a:t>131</a:t>
            </a:r>
            <a:r>
              <a:rPr lang="sl-SI" altLang="en-US" sz="2000" b="1" dirty="0"/>
              <a:t>I</a:t>
            </a:r>
            <a:endParaRPr lang="sl-SI" altLang="en-US" sz="2000" dirty="0"/>
          </a:p>
        </p:txBody>
      </p:sp>
      <p:sp>
        <p:nvSpPr>
          <p:cNvPr id="41991" name="Rectangle 2"/>
          <p:cNvSpPr>
            <a:spLocks noGrp="1" noChangeArrowheads="1"/>
          </p:cNvSpPr>
          <p:nvPr>
            <p:ph type="title"/>
          </p:nvPr>
        </p:nvSpPr>
        <p:spPr>
          <a:xfrm>
            <a:off x="725873" y="84759"/>
            <a:ext cx="10972800" cy="990600"/>
          </a:xfrm>
        </p:spPr>
        <p:txBody>
          <a:bodyPr/>
          <a:lstStyle/>
          <a:p>
            <a:pPr algn="ctr" eaLnBrk="1" hangingPunct="1"/>
            <a:r>
              <a:rPr lang="sr-Latn-RS" altLang="en-US" dirty="0" smtClean="0">
                <a:solidFill>
                  <a:schemeClr val="tx1"/>
                </a:solidFill>
              </a:rPr>
              <a:t>ADRENAL MEDULLA SCAN</a:t>
            </a:r>
            <a:endParaRPr lang="sl-SI" altLang="en-US" dirty="0" smtClean="0">
              <a:solidFill>
                <a:schemeClr val="tx1"/>
              </a:solidFill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60447"/>
          <a:stretch/>
        </p:blipFill>
        <p:spPr bwMode="auto">
          <a:xfrm>
            <a:off x="98926" y="1229470"/>
            <a:ext cx="2941145" cy="551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66283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ar-SA" sz="3600" b="1" dirty="0">
                <a:solidFill>
                  <a:schemeClr val="tx1"/>
                </a:solidFill>
              </a:rPr>
              <a:t>PITUITARY GLAND</a:t>
            </a:r>
            <a:endParaRPr lang="en-US" altLang="ar-SA" sz="2400" dirty="0" smtClean="0">
              <a:solidFill>
                <a:schemeClr val="tx1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3134" y="1219200"/>
            <a:ext cx="9144000" cy="56388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ituitary in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sella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turcica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,&amp; weighs about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0.5gm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Connected to the HYPOTHALAMUS with stalk.</a:t>
            </a:r>
          </a:p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Composed of : </a:t>
            </a:r>
          </a:p>
          <a:p>
            <a:pPr eaLnBrk="1" hangingPunct="1">
              <a:buFontTx/>
              <a:buNone/>
            </a:pPr>
            <a:r>
              <a:rPr lang="en-US" altLang="ar-SA" sz="2400" b="1" dirty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  <a:r>
              <a:rPr lang="en-US" altLang="ar-SA" b="1" dirty="0" smtClean="0">
                <a:latin typeface="Tahoma" panose="020B0604030504040204" pitchFamily="34" charset="0"/>
                <a:cs typeface="Tahoma" panose="020B0604030504040204" pitchFamily="34" charset="0"/>
              </a:rPr>
              <a:t>A-</a:t>
            </a:r>
            <a:r>
              <a:rPr lang="en-US" altLang="ar-SA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ADENOHYPOPHYSIS</a:t>
            </a:r>
            <a:r>
              <a:rPr lang="en-US" altLang="ar-SA" b="1" dirty="0" smtClean="0">
                <a:latin typeface="Tahoma" panose="020B0604030504040204" pitchFamily="34" charset="0"/>
                <a:cs typeface="Tahoma" panose="020B0604030504040204" pitchFamily="34" charset="0"/>
              </a:rPr>
              <a:t>-  (80%) </a:t>
            </a:r>
          </a:p>
          <a:p>
            <a:pPr lvl="1" eaLnBrk="1" hangingPunct="1"/>
            <a:r>
              <a:rPr lang="en-US" altLang="ar-SA" b="1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    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Blood supply is through portal venous plexus</a:t>
            </a:r>
          </a:p>
          <a:p>
            <a:pPr lvl="1" eaLnBrk="1" hangingPunct="1"/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    Hypothalamic-</a:t>
            </a:r>
            <a:r>
              <a:rPr lang="en-US" altLang="ar-SA" dirty="0" err="1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Hypophyseal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feed back control</a:t>
            </a:r>
          </a:p>
          <a:p>
            <a:pPr eaLnBrk="1" hangingPunct="1">
              <a:buFontTx/>
              <a:buNone/>
            </a:pPr>
            <a:r>
              <a:rPr lang="en-US" altLang="ar-SA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B- </a:t>
            </a:r>
            <a:r>
              <a:rPr lang="en-US" altLang="ar-SA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NEUROHYPOPHYSIS</a:t>
            </a:r>
            <a:r>
              <a:rPr lang="en-US" altLang="ar-SA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 lvl="1" eaLnBrk="1" hangingPunct="1"/>
            <a:r>
              <a:rPr lang="en-US" altLang="ar-SA" b="1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    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From floor of third ventricle </a:t>
            </a:r>
          </a:p>
          <a:p>
            <a:pPr lvl="1" eaLnBrk="1" hangingPunct="1"/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    Modified glial cells &amp; axons hypothalamus.</a:t>
            </a:r>
          </a:p>
          <a:p>
            <a:pPr lvl="1" eaLnBrk="1" hangingPunct="1"/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    Has its own blood supply.</a:t>
            </a:r>
          </a:p>
          <a:p>
            <a:pPr eaLnBrk="1" hangingPunct="1">
              <a:buFontTx/>
              <a:buNone/>
            </a:pPr>
            <a:r>
              <a:rPr lang="en-US" altLang="ar-SA" sz="2400" b="1" dirty="0"/>
              <a:t>                              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8153400" y="2133600"/>
            <a:ext cx="3810000" cy="2590800"/>
            <a:chOff x="4800600" y="1524000"/>
            <a:chExt cx="4300728" cy="3200400"/>
          </a:xfrm>
        </p:grpSpPr>
        <p:pic>
          <p:nvPicPr>
            <p:cNvPr id="5" name="Picture 7" descr="http://gsdpituitarydwarfism.weebly.com/uploads/4/4/5/3/44539389/9767422.jpg?55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1524000"/>
              <a:ext cx="4191000" cy="3164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5029972" y="4114520"/>
              <a:ext cx="379898" cy="15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019140" y="4571440"/>
              <a:ext cx="338683" cy="15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77655" y="3353641"/>
              <a:ext cx="336890" cy="150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334607" y="3504640"/>
              <a:ext cx="336890" cy="15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535065" y="4038040"/>
              <a:ext cx="413946" cy="15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762646" y="3200681"/>
              <a:ext cx="338682" cy="15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687383" y="2167218"/>
              <a:ext cx="336890" cy="1196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891749" y="4494960"/>
              <a:ext cx="338682" cy="15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400830" y="1980920"/>
              <a:ext cx="338682" cy="305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149873" y="2026024"/>
              <a:ext cx="394233" cy="107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149873" y="2133881"/>
              <a:ext cx="394233" cy="10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00600" y="2286841"/>
              <a:ext cx="761588" cy="150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FFFFFF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512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Fig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6325"/>
            <a:ext cx="7924800" cy="539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Content Placeholder 2"/>
          <p:cNvSpPr txBox="1">
            <a:spLocks/>
          </p:cNvSpPr>
          <p:nvPr/>
        </p:nvSpPr>
        <p:spPr bwMode="auto">
          <a:xfrm>
            <a:off x="1981200" y="5791200"/>
            <a:ext cx="82296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baseline="30000" dirty="0"/>
              <a:t>131</a:t>
            </a:r>
            <a:r>
              <a:rPr lang="en-US" altLang="en-US" sz="2400" dirty="0"/>
              <a:t>I-mIBG</a:t>
            </a:r>
            <a:r>
              <a:rPr lang="en-US" altLang="en-US" sz="2400" dirty="0">
                <a:solidFill>
                  <a:schemeClr val="tx2"/>
                </a:solidFill>
              </a:rPr>
              <a:t> </a:t>
            </a:r>
            <a:r>
              <a:rPr lang="en-US" altLang="en-US" sz="2400" dirty="0" err="1"/>
              <a:t>Pheochromocytoma</a:t>
            </a:r>
            <a:r>
              <a:rPr lang="sr-Latn-CS" altLang="en-US" sz="2400" dirty="0"/>
              <a:t> gl. </a:t>
            </a:r>
            <a:r>
              <a:rPr lang="sr-Latn-CS" altLang="en-US" sz="2400" dirty="0" err="1"/>
              <a:t>suprarenalis</a:t>
            </a:r>
            <a:r>
              <a:rPr lang="sr-Latn-CS" altLang="en-US" sz="2400" dirty="0"/>
              <a:t> </a:t>
            </a:r>
            <a:r>
              <a:rPr lang="sr-Latn-CS" altLang="en-US" sz="2400" dirty="0" err="1"/>
              <a:t>dex</a:t>
            </a:r>
            <a:r>
              <a:rPr lang="en-US" altLang="en-US" sz="2400" dirty="0"/>
              <a:t>. </a:t>
            </a:r>
          </a:p>
        </p:txBody>
      </p:sp>
    </p:spTree>
  </p:cSld>
  <p:clrMapOvr>
    <a:masterClrMapping/>
  </p:clrMapOvr>
  <p:transition spd="slow" advTm="2412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ig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4800"/>
            <a:ext cx="7957250" cy="535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1524000" y="5791200"/>
            <a:ext cx="9144000" cy="484188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aseline="30000" dirty="0" err="1">
                <a:latin typeface="+mj-lt"/>
                <a:ea typeface="+mj-ea"/>
                <a:cs typeface="+mj-cs"/>
              </a:rPr>
              <a:t>131</a:t>
            </a:r>
            <a:r>
              <a:rPr lang="en-US" sz="2400" dirty="0" err="1">
                <a:latin typeface="+mj-lt"/>
                <a:ea typeface="+mj-ea"/>
                <a:cs typeface="+mj-cs"/>
              </a:rPr>
              <a:t>I-mIBG</a:t>
            </a:r>
            <a:r>
              <a:rPr lang="en-US" sz="2400" dirty="0">
                <a:latin typeface="+mj-lt"/>
                <a:ea typeface="+mj-ea"/>
                <a:cs typeface="+mj-cs"/>
              </a:rPr>
              <a:t> - P</a:t>
            </a:r>
            <a:r>
              <a:rPr lang="sr-Latn-CS" sz="2400" dirty="0">
                <a:latin typeface="+mj-lt"/>
                <a:ea typeface="+mj-ea"/>
                <a:cs typeface="+mj-cs"/>
              </a:rPr>
              <a:t>araganglioma </a:t>
            </a:r>
            <a:r>
              <a:rPr lang="en-GB" sz="2400" dirty="0">
                <a:latin typeface="+mj-lt"/>
                <a:ea typeface="+mj-ea"/>
                <a:cs typeface="+mj-cs"/>
              </a:rPr>
              <a:t>c</a:t>
            </a:r>
            <a:r>
              <a:rPr lang="sr-Latn-CS" sz="2400" dirty="0">
                <a:latin typeface="+mj-lt"/>
                <a:ea typeface="+mj-ea"/>
                <a:cs typeface="+mj-cs"/>
              </a:rPr>
              <a:t>arotid </a:t>
            </a:r>
            <a:r>
              <a:rPr lang="en-GB" sz="2400" dirty="0">
                <a:latin typeface="+mj-lt"/>
                <a:ea typeface="+mj-ea"/>
                <a:cs typeface="+mj-cs"/>
              </a:rPr>
              <a:t>b</a:t>
            </a:r>
            <a:r>
              <a:rPr lang="sr-Latn-CS" sz="2400" dirty="0">
                <a:latin typeface="+mj-lt"/>
                <a:ea typeface="+mj-ea"/>
                <a:cs typeface="+mj-cs"/>
              </a:rPr>
              <a:t>ody dex.</a:t>
            </a:r>
            <a:endParaRPr lang="en-US" sz="2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803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-806"/>
          <a:stretch/>
        </p:blipFill>
        <p:spPr bwMode="auto">
          <a:xfrm>
            <a:off x="1306467" y="183776"/>
            <a:ext cx="9579066" cy="65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ight Arrow 3"/>
          <p:cNvSpPr/>
          <p:nvPr/>
        </p:nvSpPr>
        <p:spPr>
          <a:xfrm rot="19176355">
            <a:off x="3199042" y="2160210"/>
            <a:ext cx="579794" cy="74295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9176355">
            <a:off x="4037242" y="5766495"/>
            <a:ext cx="579794" cy="74295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9176355">
            <a:off x="8946564" y="2312610"/>
            <a:ext cx="579794" cy="74295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9176355">
            <a:off x="7161442" y="4623495"/>
            <a:ext cx="579794" cy="74295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9176355">
            <a:off x="7117764" y="4827210"/>
            <a:ext cx="579794" cy="74295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9176355">
            <a:off x="7117764" y="5284410"/>
            <a:ext cx="579794" cy="74295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8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itle 2"/>
          <p:cNvSpPr>
            <a:spLocks noGrp="1"/>
          </p:cNvSpPr>
          <p:nvPr>
            <p:ph type="title"/>
          </p:nvPr>
        </p:nvSpPr>
        <p:spPr>
          <a:xfrm>
            <a:off x="2566988" y="0"/>
            <a:ext cx="7162800" cy="838200"/>
          </a:xfrm>
        </p:spPr>
        <p:txBody>
          <a:bodyPr/>
          <a:lstStyle/>
          <a:p>
            <a:pPr algn="ctr" eaLnBrk="1" hangingPunct="1"/>
            <a:r>
              <a:rPr lang="sr-Latn-CS" altLang="en-US" smtClean="0">
                <a:solidFill>
                  <a:schemeClr val="tx1"/>
                </a:solidFill>
              </a:rPr>
              <a:t>PET - paraganglioma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819400" y="1143000"/>
            <a:ext cx="6096000" cy="5341938"/>
            <a:chOff x="2819400" y="1143000"/>
            <a:chExt cx="6096000" cy="5341938"/>
          </a:xfrm>
        </p:grpSpPr>
        <p:pic>
          <p:nvPicPr>
            <p:cNvPr id="45058" name="Picture 2" descr="http://erc.endocrinology-journals.org/content/19/1/83/F1.large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7" r="25165"/>
            <a:stretch>
              <a:fillRect/>
            </a:stretch>
          </p:blipFill>
          <p:spPr bwMode="auto">
            <a:xfrm>
              <a:off x="2819400" y="1143000"/>
              <a:ext cx="6096000" cy="534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876800" y="5029200"/>
              <a:ext cx="1600200" cy="3385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sr-Latn-RS" sz="1600" baseline="30000" dirty="0" smtClean="0"/>
                <a:t>18</a:t>
              </a:r>
              <a:r>
                <a:rPr lang="sr-Latn-RS" sz="1600" dirty="0" smtClean="0"/>
                <a:t>F-FDG PET</a:t>
              </a:r>
              <a:endParaRPr lang="en-GB" sz="1600" dirty="0"/>
            </a:p>
          </p:txBody>
        </p:sp>
      </p:grpSp>
    </p:spTree>
  </p:cSld>
  <p:clrMapOvr>
    <a:masterClrMapping/>
  </p:clrMapOvr>
  <p:transition spd="slow" advTm="27182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3733800" y="255987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ar-SA" sz="3200" dirty="0" err="1"/>
              <a:t>NEUROBLASTOMA</a:t>
            </a:r>
            <a:endParaRPr lang="sr-Cyrl-RS" sz="3200" dirty="0">
              <a:latin typeface="+mn-lt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219200" y="1310792"/>
            <a:ext cx="3505200" cy="4892893"/>
            <a:chOff x="2947989" y="914401"/>
            <a:chExt cx="2705099" cy="4610099"/>
          </a:xfrm>
        </p:grpSpPr>
        <p:pic>
          <p:nvPicPr>
            <p:cNvPr id="10" name="Picture 4" descr="MIBG"/>
            <p:cNvPicPr>
              <a:picLocks noChangeAspect="1" noChangeArrowheads="1"/>
            </p:cNvPicPr>
            <p:nvPr/>
          </p:nvPicPr>
          <p:blipFill>
            <a:blip r:embed="rId2" cstate="print"/>
            <a:srcRect l="5647" t="11800" r="81308" b="41797"/>
            <a:stretch>
              <a:fillRect/>
            </a:stretch>
          </p:blipFill>
          <p:spPr bwMode="auto">
            <a:xfrm>
              <a:off x="2947989" y="998537"/>
              <a:ext cx="1236662" cy="452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 descr="MIBG"/>
            <p:cNvPicPr>
              <a:picLocks noChangeAspect="1" noChangeArrowheads="1"/>
            </p:cNvPicPr>
            <p:nvPr/>
          </p:nvPicPr>
          <p:blipFill>
            <a:blip r:embed="rId2" cstate="print"/>
            <a:srcRect l="29562" t="11800" r="57372" b="41797"/>
            <a:stretch>
              <a:fillRect/>
            </a:stretch>
          </p:blipFill>
          <p:spPr bwMode="auto">
            <a:xfrm>
              <a:off x="4356101" y="914401"/>
              <a:ext cx="1296987" cy="453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ight Arrow 15"/>
            <p:cNvSpPr/>
            <p:nvPr/>
          </p:nvSpPr>
          <p:spPr>
            <a:xfrm rot="20650633">
              <a:off x="4489649" y="1147259"/>
              <a:ext cx="381000" cy="98056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7" name="Right Arrow 16"/>
            <p:cNvSpPr/>
            <p:nvPr/>
          </p:nvSpPr>
          <p:spPr>
            <a:xfrm rot="20650633">
              <a:off x="4642049" y="2061659"/>
              <a:ext cx="381000" cy="98056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8" name="Right Arrow 17"/>
            <p:cNvSpPr/>
            <p:nvPr/>
          </p:nvSpPr>
          <p:spPr>
            <a:xfrm rot="20650633">
              <a:off x="4501951" y="2518859"/>
              <a:ext cx="381000" cy="98056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9" name="Right Arrow 18"/>
            <p:cNvSpPr/>
            <p:nvPr/>
          </p:nvSpPr>
          <p:spPr>
            <a:xfrm rot="20650633">
              <a:off x="2965649" y="2107485"/>
              <a:ext cx="381000" cy="98056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20" name="Right Arrow 19"/>
            <p:cNvSpPr/>
            <p:nvPr/>
          </p:nvSpPr>
          <p:spPr>
            <a:xfrm rot="20650633">
              <a:off x="3194249" y="2488485"/>
              <a:ext cx="381000" cy="98056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15" name="Title 2"/>
          <p:cNvSpPr txBox="1">
            <a:spLocks/>
          </p:cNvSpPr>
          <p:nvPr/>
        </p:nvSpPr>
        <p:spPr>
          <a:xfrm>
            <a:off x="4495629" y="1157995"/>
            <a:ext cx="2590800" cy="484188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aseline="30000" dirty="0" smtClean="0">
                <a:latin typeface="+mj-lt"/>
                <a:ea typeface="+mj-ea"/>
                <a:cs typeface="+mj-cs"/>
              </a:rPr>
              <a:t>131</a:t>
            </a:r>
            <a:r>
              <a:rPr lang="en-US" sz="2400" dirty="0" smtClean="0">
                <a:latin typeface="+mj-lt"/>
                <a:ea typeface="+mj-ea"/>
                <a:cs typeface="+mj-cs"/>
              </a:rPr>
              <a:t>I-mIBG</a:t>
            </a:r>
            <a:endParaRPr lang="en-US" sz="2400" dirty="0"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1845528"/>
            <a:ext cx="6078418" cy="414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47985"/>
      </p:ext>
    </p:extLst>
  </p:cSld>
  <p:clrMapOvr>
    <a:masterClrMapping/>
  </p:clrMapOvr>
  <p:transition spd="slow" advTm="35096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143000"/>
            <a:ext cx="6934200" cy="5524437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733800" y="255987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ar-SA" sz="3200" dirty="0" err="1"/>
              <a:t>NEUROBLASTOMA</a:t>
            </a:r>
            <a:endParaRPr lang="sr-Cyrl-RS" sz="3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99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/>
          <p:cNvSpPr>
            <a:spLocks noGrp="1"/>
          </p:cNvSpPr>
          <p:nvPr>
            <p:ph type="title"/>
          </p:nvPr>
        </p:nvSpPr>
        <p:spPr>
          <a:xfrm>
            <a:off x="228600" y="176378"/>
            <a:ext cx="11887200" cy="758825"/>
          </a:xfrm>
        </p:spPr>
        <p:txBody>
          <a:bodyPr/>
          <a:lstStyle/>
          <a:p>
            <a:r>
              <a:rPr lang="nl-NL" dirty="0" smtClean="0">
                <a:solidFill>
                  <a:schemeClr val="tx1"/>
                </a:solidFill>
              </a:rPr>
              <a:t>GASTROENTEROPANCREATIC NEUROENDOCRINE TUMORS (GEP-NETS</a:t>
            </a:r>
            <a:endParaRPr lang="nl-NL" dirty="0">
              <a:solidFill>
                <a:schemeClr val="tx1"/>
              </a:solidFill>
              <a:effectLst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1281089"/>
            <a:ext cx="777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>
                <a:latin typeface="+mn-lt"/>
              </a:rPr>
              <a:t>also known as carcinoids and islet cell tumors, are tumors derived from neuroendocrine cells that can occur anywhere along the gastrointestinal tract and comprise a heterogeneous family of neoplasms with a wide and complex spectrum of clinical behavior</a:t>
            </a:r>
            <a:r>
              <a:rPr lang="en-US" sz="2400" dirty="0" smtClean="0">
                <a:latin typeface="+mn-lt"/>
              </a:rPr>
              <a:t>.</a:t>
            </a:r>
            <a:endParaRPr lang="sr-Latn-RS" sz="2400" dirty="0" smtClean="0">
              <a:latin typeface="+mn-lt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sr-Latn-RS" sz="2400" dirty="0" smtClean="0">
                <a:latin typeface="+mn-lt"/>
              </a:rPr>
              <a:t>Serbia incidence - 100/god</a:t>
            </a:r>
            <a:endParaRPr lang="en-US" sz="2400" dirty="0">
              <a:latin typeface="+mn-l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600" y="5943600"/>
            <a:ext cx="3825667" cy="81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https://media.springernature.com/lw785/springer-static/image/chp%3A10.1007%2F978-3-319-46038-3_20/MediaObjects/339179_1_En_20_Fig1_HTML.gif"/>
          <p:cNvPicPr>
            <a:picLocks noChangeAspect="1" noChangeArrowheads="1"/>
          </p:cNvPicPr>
          <p:nvPr/>
        </p:nvPicPr>
        <p:blipFill>
          <a:blip r:embed="rId3" cstate="print"/>
          <a:srcRect t="5978"/>
          <a:stretch>
            <a:fillRect/>
          </a:stretch>
        </p:blipFill>
        <p:spPr bwMode="auto">
          <a:xfrm>
            <a:off x="7924801" y="1281088"/>
            <a:ext cx="4267200" cy="4510111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7951"/>
            <a:ext cx="6657426" cy="303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4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5401" y="742950"/>
            <a:ext cx="2667000" cy="838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Latn-RS" sz="2000" b="1" dirty="0" smtClean="0">
                <a:solidFill>
                  <a:srgbClr val="C00000"/>
                </a:solidFill>
                <a:latin typeface="+mn-lt"/>
              </a:rPr>
              <a:t>Clinical syndrome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7890" name="Rectangle 11"/>
          <p:cNvSpPr>
            <a:spLocks noGrp="1" noChangeArrowheads="1"/>
          </p:cNvSpPr>
          <p:nvPr>
            <p:ph sz="half" idx="4294967295"/>
          </p:nvPr>
        </p:nvSpPr>
        <p:spPr>
          <a:xfrm>
            <a:off x="1021977" y="1752600"/>
            <a:ext cx="2940423" cy="4191000"/>
          </a:xfrm>
        </p:spPr>
        <p:txBody>
          <a:bodyPr/>
          <a:lstStyle/>
          <a:p>
            <a:pPr marL="0" indent="0">
              <a:lnSpc>
                <a:spcPct val="75000"/>
              </a:lnSpc>
              <a:buNone/>
            </a:pPr>
            <a:endParaRPr lang="sr-Latn-RS" sz="1800" b="1" dirty="0" smtClean="0"/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 smtClean="0"/>
              <a:t>Carcinoid syndrome</a:t>
            </a:r>
            <a:endParaRPr lang="sr-Latn-RS" sz="1800" b="1" dirty="0" smtClean="0"/>
          </a:p>
          <a:p>
            <a:pPr marL="0" indent="0">
              <a:lnSpc>
                <a:spcPct val="75000"/>
              </a:lnSpc>
              <a:buNone/>
            </a:pPr>
            <a:endParaRPr lang="en-US" sz="1800" b="1" dirty="0"/>
          </a:p>
          <a:p>
            <a:pPr marL="0" indent="0">
              <a:lnSpc>
                <a:spcPct val="75000"/>
              </a:lnSpc>
              <a:buNone/>
            </a:pPr>
            <a:endParaRPr lang="en-US" sz="1800" b="1" dirty="0"/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 err="1"/>
              <a:t>Zollinger</a:t>
            </a:r>
            <a:r>
              <a:rPr lang="en-US" sz="1800" b="1" dirty="0"/>
              <a:t> Ellison syndrome</a:t>
            </a:r>
          </a:p>
          <a:p>
            <a:pPr marL="0" indent="0">
              <a:lnSpc>
                <a:spcPct val="75000"/>
              </a:lnSpc>
              <a:buNone/>
            </a:pPr>
            <a:endParaRPr lang="en-US" sz="1800" b="1" dirty="0"/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 smtClean="0"/>
              <a:t>Hypoglycemic </a:t>
            </a:r>
            <a:r>
              <a:rPr lang="en-US" sz="1800" b="1" dirty="0"/>
              <a:t>(</a:t>
            </a:r>
            <a:r>
              <a:rPr lang="en-US" sz="1800" b="1" dirty="0" err="1"/>
              <a:t>Insulinoma</a:t>
            </a:r>
            <a:r>
              <a:rPr lang="en-US" sz="1800" b="1" dirty="0"/>
              <a:t>)</a:t>
            </a:r>
          </a:p>
          <a:p>
            <a:pPr marL="0" indent="0">
              <a:lnSpc>
                <a:spcPct val="75000"/>
              </a:lnSpc>
              <a:buNone/>
            </a:pPr>
            <a:endParaRPr lang="en-US" sz="1800" b="1" dirty="0"/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 err="1"/>
              <a:t>Verner</a:t>
            </a:r>
            <a:r>
              <a:rPr lang="en-US" sz="1800" b="1" dirty="0"/>
              <a:t>-Morrison (WDHA)</a:t>
            </a:r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/>
              <a:t>syndrome</a:t>
            </a:r>
          </a:p>
          <a:p>
            <a:pPr marL="0" indent="0">
              <a:lnSpc>
                <a:spcPct val="75000"/>
              </a:lnSpc>
              <a:buNone/>
            </a:pPr>
            <a:endParaRPr lang="en-US" sz="1800" b="1" dirty="0"/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 err="1"/>
              <a:t>Glucagonoma</a:t>
            </a:r>
            <a:r>
              <a:rPr lang="en-US" sz="1800" b="1" dirty="0"/>
              <a:t> syndrome</a:t>
            </a:r>
          </a:p>
          <a:p>
            <a:pPr marL="0" indent="0">
              <a:lnSpc>
                <a:spcPct val="75000"/>
              </a:lnSpc>
              <a:buNone/>
            </a:pPr>
            <a:endParaRPr lang="en-US" sz="1800" b="1" dirty="0"/>
          </a:p>
          <a:p>
            <a:pPr marL="0" indent="0">
              <a:lnSpc>
                <a:spcPct val="75000"/>
              </a:lnSpc>
              <a:spcAft>
                <a:spcPts val="600"/>
              </a:spcAft>
              <a:buNone/>
            </a:pPr>
            <a:r>
              <a:rPr lang="en-US" sz="1800" b="1" dirty="0" err="1"/>
              <a:t>Somatostatinoma</a:t>
            </a:r>
            <a:r>
              <a:rPr lang="en-US" sz="1800" b="1" dirty="0"/>
              <a:t> </a:t>
            </a:r>
            <a:r>
              <a:rPr lang="en-US" sz="1800" b="1" dirty="0" smtClean="0"/>
              <a:t>syndrome</a:t>
            </a:r>
            <a:endParaRPr lang="sr-Latn-RS" sz="1800" b="1" dirty="0"/>
          </a:p>
          <a:p>
            <a:pPr marL="0" indent="0">
              <a:lnSpc>
                <a:spcPct val="75000"/>
              </a:lnSpc>
              <a:buNone/>
            </a:pPr>
            <a:endParaRPr lang="sr-Latn-RS" sz="1200" b="1" dirty="0" smtClean="0"/>
          </a:p>
          <a:p>
            <a:pPr marL="0" indent="0">
              <a:lnSpc>
                <a:spcPct val="75000"/>
              </a:lnSpc>
              <a:buNone/>
            </a:pPr>
            <a:r>
              <a:rPr lang="en-US" sz="1800" b="1" dirty="0" smtClean="0"/>
              <a:t>“</a:t>
            </a:r>
            <a:r>
              <a:rPr lang="en-US" sz="1800" b="1" dirty="0"/>
              <a:t>Non-functioning” </a:t>
            </a:r>
            <a:r>
              <a:rPr lang="en-US" sz="1800" b="1" dirty="0" err="1"/>
              <a:t>Tumours</a:t>
            </a:r>
            <a:endParaRPr lang="en-US" sz="1800" b="1" dirty="0"/>
          </a:p>
          <a:p>
            <a:pPr marL="0" indent="0">
              <a:buNone/>
            </a:pPr>
            <a:r>
              <a:rPr lang="en-US" sz="2000" b="1" dirty="0"/>
              <a:t>		</a:t>
            </a:r>
          </a:p>
        </p:txBody>
      </p:sp>
      <p:sp>
        <p:nvSpPr>
          <p:cNvPr id="37891" name="Rectangle 12"/>
          <p:cNvSpPr>
            <a:spLocks noGrp="1" noChangeArrowheads="1"/>
          </p:cNvSpPr>
          <p:nvPr/>
        </p:nvSpPr>
        <p:spPr bwMode="auto">
          <a:xfrm>
            <a:off x="7086600" y="1752600"/>
            <a:ext cx="358588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Serotonin, </a:t>
            </a:r>
            <a:r>
              <a:rPr lang="en-US" b="1" dirty="0" err="1">
                <a:latin typeface="+mn-lt"/>
              </a:rPr>
              <a:t>Histamin</a:t>
            </a:r>
            <a:r>
              <a:rPr lang="en-US" b="1" dirty="0">
                <a:latin typeface="+mn-lt"/>
              </a:rPr>
              <a:t>, </a:t>
            </a:r>
            <a:r>
              <a:rPr lang="en-US" b="1" dirty="0" err="1">
                <a:latin typeface="+mn-lt"/>
              </a:rPr>
              <a:t>Tah</a:t>
            </a:r>
            <a:r>
              <a:rPr lang="sr-Latn-CS" b="1" dirty="0">
                <a:latin typeface="+mn-lt"/>
              </a:rPr>
              <a:t>i</a:t>
            </a:r>
            <a:r>
              <a:rPr lang="en-US" b="1" dirty="0" err="1">
                <a:latin typeface="+mn-lt"/>
              </a:rPr>
              <a:t>kini</a:t>
            </a:r>
            <a:r>
              <a:rPr lang="en-US" b="1" dirty="0">
                <a:latin typeface="+mn-lt"/>
              </a:rPr>
              <a:t>, Brad</a:t>
            </a:r>
            <a:r>
              <a:rPr lang="sr-Latn-CS" b="1" dirty="0">
                <a:latin typeface="+mn-lt"/>
              </a:rPr>
              <a:t>i</a:t>
            </a:r>
            <a:r>
              <a:rPr lang="en-US" b="1" dirty="0" err="1">
                <a:latin typeface="+mn-lt"/>
              </a:rPr>
              <a:t>kinin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Serotonin, </a:t>
            </a:r>
            <a:r>
              <a:rPr lang="en-US" b="1" dirty="0" err="1">
                <a:latin typeface="+mn-lt"/>
              </a:rPr>
              <a:t>Tah</a:t>
            </a:r>
            <a:r>
              <a:rPr lang="sr-Latn-CS" b="1" dirty="0">
                <a:latin typeface="+mn-lt"/>
              </a:rPr>
              <a:t>i</a:t>
            </a:r>
            <a:r>
              <a:rPr lang="en-US" b="1" dirty="0" err="1">
                <a:latin typeface="+mn-lt"/>
              </a:rPr>
              <a:t>kinin</a:t>
            </a:r>
            <a:r>
              <a:rPr lang="sr-Latn-CS" b="1" dirty="0" smtClean="0">
                <a:latin typeface="+mn-lt"/>
              </a:rPr>
              <a:t>i</a:t>
            </a:r>
            <a:r>
              <a:rPr lang="sr-Latn-RS" b="1" dirty="0" smtClean="0">
                <a:latin typeface="+mn-lt"/>
              </a:rPr>
              <a:t>, </a:t>
            </a:r>
            <a:r>
              <a:rPr lang="en-US" b="1" dirty="0" smtClean="0">
                <a:latin typeface="+mn-lt"/>
              </a:rPr>
              <a:t>Brad</a:t>
            </a:r>
            <a:r>
              <a:rPr lang="sr-Latn-CS" b="1" dirty="0">
                <a:latin typeface="+mn-lt"/>
              </a:rPr>
              <a:t>i</a:t>
            </a:r>
            <a:r>
              <a:rPr lang="en-US" b="1" dirty="0" err="1">
                <a:latin typeface="+mn-lt"/>
              </a:rPr>
              <a:t>kinin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sr-Latn-RS" b="1" dirty="0" smtClean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Gastrin</a:t>
            </a:r>
            <a:endParaRPr lang="sr-Latn-RS" b="1" dirty="0" smtClean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Insulin, proinsulin </a:t>
            </a:r>
            <a:r>
              <a:rPr lang="en-US" b="1" dirty="0" err="1" smtClean="0">
                <a:latin typeface="+mn-lt"/>
              </a:rPr>
              <a:t>IGF</a:t>
            </a:r>
            <a:r>
              <a:rPr lang="en-US" b="1" dirty="0" smtClean="0">
                <a:latin typeface="+mn-lt"/>
              </a:rPr>
              <a:t>-I/II</a:t>
            </a:r>
            <a:endParaRPr lang="sr-Latn-RS" b="1" dirty="0" smtClean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VIP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err="1" smtClean="0">
                <a:latin typeface="+mn-lt"/>
              </a:rPr>
              <a:t>Glu</a:t>
            </a:r>
            <a:r>
              <a:rPr lang="sr-Latn-CS" b="1" dirty="0">
                <a:latin typeface="+mn-lt"/>
              </a:rPr>
              <a:t>k</a:t>
            </a:r>
            <a:r>
              <a:rPr lang="en-US" b="1" dirty="0" err="1">
                <a:latin typeface="+mn-lt"/>
              </a:rPr>
              <a:t>agon</a:t>
            </a:r>
            <a:r>
              <a:rPr lang="sr-Latn-CS" b="1" dirty="0">
                <a:latin typeface="+mn-lt"/>
              </a:rPr>
              <a:t> 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Somatostatin</a:t>
            </a:r>
            <a:r>
              <a:rPr lang="sr-Latn-RS" b="1" dirty="0" smtClean="0">
                <a:latin typeface="+mn-lt"/>
              </a:rPr>
              <a:t>, </a:t>
            </a:r>
            <a:r>
              <a:rPr lang="en-US" b="1" dirty="0" err="1" smtClean="0">
                <a:latin typeface="+mn-lt"/>
              </a:rPr>
              <a:t>CgA</a:t>
            </a:r>
            <a:r>
              <a:rPr lang="en-US" b="1" dirty="0">
                <a:latin typeface="+mn-lt"/>
              </a:rPr>
              <a:t>, HCG-</a:t>
            </a:r>
            <a:r>
              <a:rPr lang="en-US" b="1" dirty="0">
                <a:latin typeface="+mn-lt"/>
                <a:cs typeface="Times New Roman" pitchFamily="18" charset="0"/>
              </a:rPr>
              <a:t>α/</a:t>
            </a:r>
            <a:r>
              <a:rPr lang="en-US" b="1" dirty="0">
                <a:latin typeface="+mn-lt"/>
              </a:rPr>
              <a:t>β</a:t>
            </a:r>
            <a:r>
              <a:rPr lang="en-US" b="1" dirty="0">
                <a:latin typeface="+mn-lt"/>
                <a:cs typeface="Times New Roman" pitchFamily="18" charset="0"/>
              </a:rPr>
              <a:t>, PP</a:t>
            </a:r>
            <a:endParaRPr lang="en-US" sz="2000" b="1" dirty="0">
              <a:latin typeface="+mn-lt"/>
            </a:endParaRPr>
          </a:p>
          <a:p>
            <a:pPr eaLnBrk="0" hangingPunct="0"/>
            <a:endParaRPr lang="en-US" sz="2000" b="1" dirty="0">
              <a:latin typeface="+mn-lt"/>
            </a:endParaRPr>
          </a:p>
        </p:txBody>
      </p:sp>
      <p:sp>
        <p:nvSpPr>
          <p:cNvPr id="37892" name="Rectangle 13"/>
          <p:cNvSpPr>
            <a:spLocks noGrp="1" noChangeArrowheads="1"/>
          </p:cNvSpPr>
          <p:nvPr/>
        </p:nvSpPr>
        <p:spPr bwMode="auto">
          <a:xfrm>
            <a:off x="4002741" y="1752600"/>
            <a:ext cx="3236259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75000"/>
              </a:lnSpc>
            </a:pPr>
            <a:r>
              <a:rPr lang="sr-Latn-RS" b="1" dirty="0" smtClean="0">
                <a:latin typeface="+mn-lt"/>
              </a:rPr>
              <a:t>Pulmo</a:t>
            </a:r>
            <a:r>
              <a:rPr lang="en-US" b="1" dirty="0" smtClean="0">
                <a:latin typeface="+mn-lt"/>
              </a:rPr>
              <a:t>, </a:t>
            </a:r>
            <a:r>
              <a:rPr lang="sr-Latn-RS" b="1" dirty="0" smtClean="0">
                <a:latin typeface="+mn-lt"/>
              </a:rPr>
              <a:t>Gastroduodenum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and Pancreas = Foregut</a:t>
            </a: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Ileum and Jejunum = </a:t>
            </a:r>
            <a:r>
              <a:rPr lang="en-US" b="1" dirty="0" smtClean="0">
                <a:latin typeface="+mn-lt"/>
              </a:rPr>
              <a:t>Midgut</a:t>
            </a:r>
            <a:endParaRPr lang="sr-Latn-RS" b="1" dirty="0" smtClean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sr-Latn-R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sr-Latn-R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Pancreas </a:t>
            </a:r>
            <a:r>
              <a:rPr lang="en-US" b="1" dirty="0">
                <a:latin typeface="+mn-lt"/>
              </a:rPr>
              <a:t>,</a:t>
            </a:r>
            <a:r>
              <a:rPr lang="en-US" b="1" dirty="0" smtClean="0">
                <a:latin typeface="+mn-lt"/>
              </a:rPr>
              <a:t>Duodenum</a:t>
            </a:r>
            <a:endParaRPr lang="sr-Latn-RS" b="1" dirty="0" smtClean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Pancreas</a:t>
            </a:r>
            <a:endParaRPr lang="sr-Latn-RS" b="1" dirty="0" smtClean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Pancreas</a:t>
            </a:r>
            <a:r>
              <a:rPr lang="en-US" b="1" dirty="0">
                <a:latin typeface="+mn-lt"/>
              </a:rPr>
              <a:t>, </a:t>
            </a:r>
            <a:r>
              <a:rPr lang="en-US" b="1" dirty="0" err="1">
                <a:latin typeface="+mn-lt"/>
              </a:rPr>
              <a:t>Ganglioneuromas</a:t>
            </a:r>
            <a:r>
              <a:rPr lang="en-US" b="1" dirty="0">
                <a:latin typeface="+mn-lt"/>
              </a:rPr>
              <a:t>, </a:t>
            </a:r>
            <a:r>
              <a:rPr lang="en-US" b="1" dirty="0" err="1">
                <a:latin typeface="+mn-lt"/>
              </a:rPr>
              <a:t>Paraganglioma</a:t>
            </a:r>
            <a:r>
              <a:rPr lang="en-US" b="1" dirty="0">
                <a:latin typeface="+mn-lt"/>
              </a:rPr>
              <a:t>, </a:t>
            </a:r>
            <a:r>
              <a:rPr lang="sr-Latn-RS" b="1" dirty="0" smtClean="0">
                <a:latin typeface="+mn-lt"/>
              </a:rPr>
              <a:t>Pulmo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Pancreas</a:t>
            </a:r>
          </a:p>
          <a:p>
            <a:pPr eaLnBrk="0" hangingPunct="0">
              <a:lnSpc>
                <a:spcPct val="75000"/>
              </a:lnSpc>
            </a:pPr>
            <a:r>
              <a:rPr lang="en-US" b="1" dirty="0" smtClean="0">
                <a:latin typeface="+mn-lt"/>
              </a:rPr>
              <a:t>Duodenum</a:t>
            </a: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endParaRPr lang="en-US" b="1" dirty="0">
              <a:latin typeface="+mn-lt"/>
            </a:endParaRPr>
          </a:p>
          <a:p>
            <a:pPr eaLnBrk="0" hangingPunct="0">
              <a:lnSpc>
                <a:spcPct val="75000"/>
              </a:lnSpc>
            </a:pPr>
            <a:r>
              <a:rPr lang="en-US" b="1" dirty="0">
                <a:latin typeface="+mn-lt"/>
              </a:rPr>
              <a:t>Pancreas, Colon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4572000" y="-152400"/>
            <a:ext cx="2667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solidFill>
                <a:srgbClr val="FFCC00"/>
              </a:solidFill>
              <a:latin typeface="+mn-lt"/>
              <a:cs typeface="+mn-cs"/>
            </a:endParaRPr>
          </a:p>
        </p:txBody>
      </p:sp>
      <p:sp>
        <p:nvSpPr>
          <p:cNvPr id="37894" name="Rectangle 16"/>
          <p:cNvSpPr>
            <a:spLocks noChangeArrowheads="1"/>
          </p:cNvSpPr>
          <p:nvPr/>
        </p:nvSpPr>
        <p:spPr bwMode="auto">
          <a:xfrm>
            <a:off x="7086600" y="952499"/>
            <a:ext cx="323625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2000" b="1" dirty="0">
                <a:solidFill>
                  <a:srgbClr val="C00000"/>
                </a:solidFill>
                <a:latin typeface="+mn-lt"/>
              </a:rPr>
              <a:t>clinical </a:t>
            </a:r>
            <a:r>
              <a:rPr lang="en-GB" sz="2000" b="1" dirty="0" err="1">
                <a:solidFill>
                  <a:srgbClr val="C00000"/>
                </a:solidFill>
                <a:latin typeface="+mn-lt"/>
              </a:rPr>
              <a:t>behavior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7895" name="Rectangle 17"/>
          <p:cNvSpPr>
            <a:spLocks noChangeArrowheads="1"/>
          </p:cNvSpPr>
          <p:nvPr/>
        </p:nvSpPr>
        <p:spPr bwMode="auto">
          <a:xfrm>
            <a:off x="4114800" y="990600"/>
            <a:ext cx="2286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sr-Latn-RS" sz="2000" b="1" dirty="0" smtClean="0">
                <a:solidFill>
                  <a:srgbClr val="C00000"/>
                </a:solidFill>
                <a:latin typeface="+mn-lt"/>
              </a:rPr>
              <a:t>Tumor site 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7896" name="Line 18"/>
          <p:cNvSpPr>
            <a:spLocks noChangeShapeType="1"/>
          </p:cNvSpPr>
          <p:nvPr/>
        </p:nvSpPr>
        <p:spPr bwMode="auto">
          <a:xfrm>
            <a:off x="1447800" y="1066800"/>
            <a:ext cx="83058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 sz="240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02341" y="16002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026459" y="26670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66800" y="34290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66800" y="40386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066800" y="46482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26459" y="52578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26459" y="5867400"/>
            <a:ext cx="98701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79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49" y="549933"/>
            <a:ext cx="7886701" cy="575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327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788894"/>
            <a:ext cx="7772400" cy="55947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52500" y="6474023"/>
            <a:ext cx="10287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2016 ENETS Consensus Guidelines for the Diagnosis and Treatment of Neuroendocrine Tumors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09800" y="26893"/>
            <a:ext cx="7772400" cy="582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sr-Latn-RS" dirty="0" smtClean="0">
                <a:solidFill>
                  <a:schemeClr val="tx1"/>
                </a:solidFill>
              </a:rPr>
              <a:t>Dg management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5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11049000" cy="594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sr-Latn-R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- Anterior pituitary (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Adenohypophysis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ar-SA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4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1-</a:t>
            </a:r>
            <a:r>
              <a:rPr lang="en-US" altLang="ar-SA" sz="2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Somatotrophs</a:t>
            </a:r>
            <a:r>
              <a:rPr lang="en-US" altLang="ar-SA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from acidophilic cells </a:t>
            </a:r>
            <a:r>
              <a:rPr lang="en-US" altLang="ar-SA" sz="2800" b="1" dirty="0">
                <a:latin typeface="Tahoma" panose="020B0604030504040204" pitchFamily="34" charset="0"/>
                <a:sym typeface="Symbol" panose="05050102010706020507" pitchFamily="18" charset="2"/>
              </a:rPr>
              <a:t>→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Growth H.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2-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Lactotrophs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from 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chromophobe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cells </a:t>
            </a:r>
            <a:r>
              <a:rPr lang="en-US" altLang="ar-SA" sz="2800" b="1" dirty="0">
                <a:latin typeface="Tahoma" panose="020B0604030504040204" pitchFamily="34" charset="0"/>
                <a:sym typeface="Symbol" panose="05050102010706020507" pitchFamily="18" charset="2"/>
              </a:rPr>
              <a:t>→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Prolactin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3-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Corticotrophs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from basophilic cells </a:t>
            </a:r>
            <a:r>
              <a:rPr lang="en-US" altLang="ar-SA" sz="2800" b="1" dirty="0">
                <a:latin typeface="Tahoma" panose="020B0604030504040204" pitchFamily="34" charset="0"/>
                <a:sym typeface="Symbol" panose="05050102010706020507" pitchFamily="18" charset="2"/>
              </a:rPr>
              <a:t>→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ACTH,MSH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4-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Thyrotrophs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from pale basophilic cells </a:t>
            </a:r>
            <a:r>
              <a:rPr lang="en-US" altLang="ar-SA" sz="2800" b="1" dirty="0">
                <a:latin typeface="Tahoma" panose="020B0604030504040204" pitchFamily="34" charset="0"/>
                <a:sym typeface="Symbol" panose="05050102010706020507" pitchFamily="18" charset="2"/>
              </a:rPr>
              <a:t>→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TSH</a:t>
            </a:r>
            <a:endParaRPr lang="en-US" altLang="ar-SA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5-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Gonadotrophs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from basophilic cells </a:t>
            </a:r>
            <a:r>
              <a:rPr lang="en-US" altLang="ar-SA" sz="2800" b="1" dirty="0">
                <a:latin typeface="Tahoma" panose="020B0604030504040204" pitchFamily="34" charset="0"/>
                <a:sym typeface="Symbol" panose="05050102010706020507" pitchFamily="18" charset="2"/>
              </a:rPr>
              <a:t>→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FSH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LH</a:t>
            </a:r>
            <a:endParaRPr lang="en-US" altLang="ar-SA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ar-SA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sr-Latn-R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- Posterior pituitary (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Neurohypophysis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400" dirty="0">
                <a:latin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1- Oxytocin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sz="2800" dirty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altLang="ar-SA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2- </a:t>
            </a:r>
            <a:r>
              <a:rPr lang="en-US" altLang="ar-SA" sz="2800" dirty="0" err="1">
                <a:latin typeface="Tahoma" panose="020B0604030504040204" pitchFamily="34" charset="0"/>
                <a:cs typeface="Tahoma" panose="020B0604030504040204" pitchFamily="34" charset="0"/>
              </a:rPr>
              <a:t>ADH</a:t>
            </a:r>
            <a:endParaRPr lang="en-US" altLang="ar-SA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13232" y="0"/>
            <a:ext cx="10972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ar-SA" sz="3600" b="1" dirty="0" smtClean="0">
                <a:solidFill>
                  <a:schemeClr val="tx1"/>
                </a:solidFill>
              </a:rPr>
              <a:t>PITUITARY GLAND</a:t>
            </a:r>
            <a:endParaRPr lang="en-US" altLang="ar-SA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</a:t>
            </a:r>
            <a:r>
              <a:rPr lang="sr-Latn-RS" altLang="en-US" dirty="0" smtClean="0">
                <a:solidFill>
                  <a:schemeClr val="tx1"/>
                </a:solidFill>
              </a:rPr>
              <a:t>(SSTR) </a:t>
            </a:r>
            <a:r>
              <a:rPr lang="en-US" altLang="en-US" dirty="0" smtClean="0">
                <a:solidFill>
                  <a:schemeClr val="tx1"/>
                </a:solidFill>
              </a:rPr>
              <a:t>IMAGING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1"/>
            <a:ext cx="10972800" cy="4937125"/>
          </a:xfrm>
        </p:spPr>
        <p:txBody>
          <a:bodyPr>
            <a:normAutofit/>
          </a:bodyPr>
          <a:lstStyle/>
          <a:p>
            <a:pPr marL="0" indent="-274320" algn="just" eaLnBrk="1" fontAlgn="auto" hangingPunct="1">
              <a:spcAft>
                <a:spcPts val="0"/>
              </a:spcAft>
              <a:buNone/>
              <a:defRPr/>
            </a:pPr>
            <a:r>
              <a:rPr lang="en-GB" sz="2400" dirty="0" err="1"/>
              <a:t>Somatostatin</a:t>
            </a:r>
            <a:r>
              <a:rPr lang="en-GB" sz="2400" dirty="0"/>
              <a:t> receptors (</a:t>
            </a:r>
            <a:r>
              <a:rPr lang="en-GB" sz="2400" dirty="0" err="1"/>
              <a:t>SSTR</a:t>
            </a:r>
            <a:r>
              <a:rPr lang="en-GB" sz="2400" dirty="0"/>
              <a:t>) are integral membrane glycoproteins of normal cells of neuroendocrine origin (islets of Langerhans of the pancreas, anterior lobe of the pituitary gland and C-cell of the thyroid gland), but also of well-differentiated brain </a:t>
            </a:r>
            <a:r>
              <a:rPr lang="en-GB" sz="2400" dirty="0" err="1"/>
              <a:t>tumors</a:t>
            </a:r>
            <a:r>
              <a:rPr lang="en-GB" sz="2400" dirty="0"/>
              <a:t>, malignant lymphomas, breast and lung and activated lymphocytes</a:t>
            </a:r>
            <a:endParaRPr lang="en-US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45458" y="3336927"/>
            <a:ext cx="11089341" cy="3124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en-GB" sz="2400" dirty="0"/>
              <a:t>The </a:t>
            </a:r>
            <a:r>
              <a:rPr lang="sr-Latn-RS" sz="2400" dirty="0" smtClean="0"/>
              <a:t>uptake </a:t>
            </a:r>
            <a:r>
              <a:rPr lang="en-GB" sz="2400" dirty="0" smtClean="0"/>
              <a:t>of </a:t>
            </a:r>
            <a:r>
              <a:rPr lang="en-GB" sz="2400" dirty="0"/>
              <a:t>radiolabeled agonist or antagonist depends on: </a:t>
            </a:r>
            <a:endParaRPr lang="sr-Latn-RS" sz="2400" dirty="0" smtClean="0"/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ü"/>
              <a:defRPr/>
            </a:pPr>
            <a:r>
              <a:rPr lang="en-GB" sz="2400" dirty="0" smtClean="0"/>
              <a:t>Tissue </a:t>
            </a:r>
            <a:r>
              <a:rPr lang="en-GB" sz="2400" dirty="0"/>
              <a:t>blood supply </a:t>
            </a:r>
            <a:endParaRPr lang="sr-Latn-RS" sz="2400" dirty="0" smtClean="0"/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ü"/>
              <a:defRPr/>
            </a:pPr>
            <a:r>
              <a:rPr lang="en-GB" sz="2400" dirty="0" smtClean="0"/>
              <a:t>Affinity </a:t>
            </a:r>
            <a:r>
              <a:rPr lang="en-GB" sz="2400" dirty="0"/>
              <a:t>to the receptor </a:t>
            </a:r>
            <a:endParaRPr lang="sr-Latn-RS" sz="2400" dirty="0" smtClean="0"/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ü"/>
              <a:defRPr/>
            </a:pPr>
            <a:r>
              <a:rPr lang="en-GB" sz="2400" dirty="0" smtClean="0"/>
              <a:t>Stability </a:t>
            </a:r>
            <a:r>
              <a:rPr lang="en-GB" sz="2400" dirty="0"/>
              <a:t>of radiopharmaceuticals </a:t>
            </a:r>
            <a:endParaRPr lang="sr-Latn-RS" sz="2400" dirty="0" smtClean="0"/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ü"/>
              <a:defRPr/>
            </a:pPr>
            <a:r>
              <a:rPr lang="en-GB" sz="2400" dirty="0" smtClean="0"/>
              <a:t>Concentration </a:t>
            </a:r>
            <a:r>
              <a:rPr lang="en-GB" sz="2400" dirty="0"/>
              <a:t>of receptors </a:t>
            </a:r>
            <a:endParaRPr lang="sr-Latn-RS" sz="2400" dirty="0" smtClean="0"/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ü"/>
              <a:defRPr/>
            </a:pPr>
            <a:r>
              <a:rPr lang="sr-Latn-RS" sz="2400" dirty="0" smtClean="0"/>
              <a:t>T</a:t>
            </a:r>
            <a:r>
              <a:rPr lang="en-GB" sz="2400" dirty="0" smtClean="0"/>
              <a:t>he </a:t>
            </a:r>
            <a:r>
              <a:rPr lang="en-GB" sz="2400" dirty="0"/>
              <a:t>presence of radiopharmaceutical competitors (physiological </a:t>
            </a:r>
            <a:r>
              <a:rPr lang="en-GB" sz="2400" dirty="0" smtClean="0"/>
              <a:t>or</a:t>
            </a:r>
            <a:endParaRPr lang="sr-Latn-RS" sz="2400" dirty="0" smtClean="0"/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en-GB" sz="2400" dirty="0" smtClean="0"/>
              <a:t>pharmacological </a:t>
            </a:r>
            <a:r>
              <a:rPr lang="en-GB" sz="2400" dirty="0"/>
              <a:t>agonist/antagonist)</a:t>
            </a:r>
            <a:endParaRPr lang="sr-Latn-CS" sz="2400" dirty="0">
              <a:latin typeface="+mn-lt"/>
              <a:cs typeface="+mn-cs"/>
            </a:endParaRPr>
          </a:p>
          <a:p>
            <a:pPr marL="609600" indent="-60960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Tx/>
              <a:buAutoNum type="arabicPeriod"/>
              <a:defRPr/>
            </a:pPr>
            <a:endParaRPr lang="en-US" sz="24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48718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82"/>
          <a:stretch>
            <a:fillRect/>
          </a:stretch>
        </p:blipFill>
        <p:spPr bwMode="auto">
          <a:xfrm>
            <a:off x="5562600" y="1362074"/>
            <a:ext cx="6317971" cy="244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77"/>
          <a:stretch>
            <a:fillRect/>
          </a:stretch>
        </p:blipFill>
        <p:spPr bwMode="auto">
          <a:xfrm>
            <a:off x="609600" y="1179512"/>
            <a:ext cx="3729576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252974"/>
            <a:ext cx="1701800" cy="103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388" y="3252974"/>
            <a:ext cx="1524000" cy="118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Rectangle 3"/>
          <p:cNvSpPr txBox="1">
            <a:spLocks noChangeArrowheads="1"/>
          </p:cNvSpPr>
          <p:nvPr/>
        </p:nvSpPr>
        <p:spPr bwMode="auto">
          <a:xfrm>
            <a:off x="2057400" y="4495800"/>
            <a:ext cx="8305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en-US" sz="2400" b="1" baseline="30000"/>
              <a:t>111</a:t>
            </a:r>
            <a:r>
              <a:rPr lang="sr-Latn-CS" altLang="en-US" sz="2400" b="1"/>
              <a:t>In-pentetreotid (Octreoscan</a:t>
            </a:r>
            <a:r>
              <a:rPr lang="sr-Latn-CS" altLang="en-US" sz="2400" b="1" baseline="30000">
                <a:sym typeface="Symbol" panose="05050102010706020507" pitchFamily="18" charset="2"/>
              </a:rPr>
              <a:t></a:t>
            </a:r>
            <a:r>
              <a:rPr lang="sr-Latn-CS" altLang="en-US" sz="2400" b="1">
                <a:sym typeface="Symbol" panose="05050102010706020507" pitchFamily="18" charset="2"/>
              </a:rPr>
              <a:t>)</a:t>
            </a:r>
            <a:endParaRPr lang="sr-Latn-CS" altLang="en-US" sz="24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i="1"/>
              <a:t>diethylenetriaminepentaacetic acid-d-phenylalanyl</a:t>
            </a:r>
            <a:r>
              <a:rPr lang="en-US" altLang="en-US" sz="2000" i="1" baseline="30000"/>
              <a:t>1</a:t>
            </a:r>
            <a:r>
              <a:rPr lang="en-US" altLang="en-US" sz="2000" i="1"/>
              <a:t>-octreotide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20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en-US" sz="2400" b="1" baseline="30000"/>
              <a:t>99m</a:t>
            </a:r>
            <a:r>
              <a:rPr lang="sr-Latn-CS" altLang="en-US" sz="2400" b="1"/>
              <a:t>Tc-HYNIC-TOC  (Tektrotyd</a:t>
            </a:r>
            <a:r>
              <a:rPr lang="sr-Latn-CS" altLang="en-US" sz="2400" b="1" baseline="30000">
                <a:sym typeface="Symbol" panose="05050102010706020507" pitchFamily="18" charset="2"/>
              </a:rPr>
              <a:t></a:t>
            </a:r>
            <a:r>
              <a:rPr lang="sr-Latn-CS" altLang="en-US" sz="2400" b="1">
                <a:sym typeface="Symbol" panose="05050102010706020507" pitchFamily="18" charset="2"/>
              </a:rPr>
              <a:t>)</a:t>
            </a:r>
            <a:endParaRPr lang="sr-Latn-CS" altLang="en-US" sz="24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i="1"/>
              <a:t>hydrazinonicotinyl acid-dphenylalanyl</a:t>
            </a:r>
            <a:r>
              <a:rPr lang="en-US" altLang="en-US" sz="2000" i="1" baseline="30000"/>
              <a:t>1</a:t>
            </a:r>
            <a:r>
              <a:rPr lang="en-US" altLang="en-US" sz="2000" i="1"/>
              <a:t>-tyrosine</a:t>
            </a:r>
            <a:r>
              <a:rPr lang="en-US" altLang="en-US" sz="2000" i="1" baseline="30000"/>
              <a:t>3</a:t>
            </a:r>
            <a:r>
              <a:rPr lang="en-US" altLang="en-US" sz="2000" i="1"/>
              <a:t>-octreotide</a:t>
            </a:r>
            <a:endParaRPr lang="en-US" altLang="en-US" sz="2000" b="1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</p:spTree>
  </p:cSld>
  <p:clrMapOvr>
    <a:masterClrMapping/>
  </p:clrMapOvr>
  <p:transition spd="slow" advTm="5783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0700" y="1066800"/>
            <a:ext cx="8610600" cy="5570672"/>
          </a:xfrm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</p:spTree>
    <p:extLst>
      <p:ext uri="{BB962C8B-B14F-4D97-AF65-F5344CB8AC3E}">
        <p14:creationId xmlns:p14="http://schemas.microsoft.com/office/powerpoint/2010/main" val="249487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46" t="2813"/>
          <a:stretch/>
        </p:blipFill>
        <p:spPr>
          <a:xfrm>
            <a:off x="2743200" y="1138517"/>
            <a:ext cx="2514600" cy="5265331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1173096"/>
            <a:ext cx="4742642" cy="519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81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smtClean="0">
                <a:solidFill>
                  <a:schemeClr val="tx1"/>
                </a:solidFill>
              </a:rPr>
              <a:t>SOMATOSTATIN RECEPTOR IMAGING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52400" y="2537012"/>
            <a:ext cx="3124200" cy="1234171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CS" sz="2800" baseline="30000" dirty="0" smtClean="0">
                <a:solidFill>
                  <a:schemeClr val="tx1"/>
                </a:solidFill>
              </a:rPr>
              <a:t>99m</a:t>
            </a:r>
            <a:r>
              <a:rPr lang="sr-Latn-CS" sz="2800" dirty="0" smtClean="0">
                <a:solidFill>
                  <a:schemeClr val="tx1"/>
                </a:solidFill>
              </a:rPr>
              <a:t>Tc</a:t>
            </a:r>
            <a:r>
              <a:rPr lang="en-US" sz="2800" dirty="0" smtClean="0">
                <a:solidFill>
                  <a:schemeClr val="tx1"/>
                </a:solidFill>
              </a:rPr>
              <a:t>-</a:t>
            </a:r>
            <a:r>
              <a:rPr lang="sr-Latn-CS" sz="2800" dirty="0" err="1" smtClean="0">
                <a:solidFill>
                  <a:schemeClr val="tx1"/>
                </a:solidFill>
              </a:rPr>
              <a:t>Тekt</a:t>
            </a:r>
            <a:r>
              <a:rPr lang="en-US" sz="2800" dirty="0" smtClean="0">
                <a:solidFill>
                  <a:schemeClr val="tx1"/>
                </a:solidFill>
              </a:rPr>
              <a:t>rot</a:t>
            </a:r>
            <a:r>
              <a:rPr lang="sr-Latn-CS" sz="2800" dirty="0" smtClean="0">
                <a:solidFill>
                  <a:schemeClr val="tx1"/>
                </a:solidFill>
              </a:rPr>
              <a:t>y</a:t>
            </a:r>
            <a:r>
              <a:rPr lang="en-US" sz="2800" dirty="0" smtClean="0">
                <a:solidFill>
                  <a:schemeClr val="tx1"/>
                </a:solidFill>
              </a:rPr>
              <a:t>d</a:t>
            </a:r>
            <a:r>
              <a:rPr lang="sr-Latn-RS" sz="2800" dirty="0" smtClean="0">
                <a:solidFill>
                  <a:schemeClr val="tx1"/>
                </a:solidFill>
              </a:rPr>
              <a:t/>
            </a:r>
            <a:br>
              <a:rPr lang="sr-Latn-RS" sz="2800" dirty="0" smtClean="0">
                <a:solidFill>
                  <a:schemeClr val="tx1"/>
                </a:solidFill>
              </a:rPr>
            </a:br>
            <a:r>
              <a:rPr lang="sr-Latn-CS" sz="2800" dirty="0" smtClean="0">
                <a:solidFill>
                  <a:schemeClr val="tx1"/>
                </a:solidFill>
              </a:rPr>
              <a:t> (tyr</a:t>
            </a:r>
            <a:r>
              <a:rPr lang="sr-Latn-CS" sz="2800" baseline="30000" dirty="0" smtClean="0">
                <a:solidFill>
                  <a:schemeClr val="tx1"/>
                </a:solidFill>
              </a:rPr>
              <a:t>3</a:t>
            </a:r>
            <a:r>
              <a:rPr lang="sr-Latn-CS" sz="2800" dirty="0" smtClean="0">
                <a:solidFill>
                  <a:schemeClr val="tx1"/>
                </a:solidFill>
              </a:rPr>
              <a:t>-octreotyd)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84"/>
          <a:stretch/>
        </p:blipFill>
        <p:spPr>
          <a:xfrm>
            <a:off x="5943600" y="1600200"/>
            <a:ext cx="5951381" cy="4114800"/>
          </a:xfrm>
          <a:prstGeom prst="rect">
            <a:avLst/>
          </a:prstGeom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582271"/>
            <a:ext cx="5002947" cy="4800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19200" y="1224581"/>
            <a:ext cx="1829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aseline="30000" dirty="0" smtClean="0"/>
              <a:t>68</a:t>
            </a:r>
            <a:r>
              <a:rPr lang="en-US" altLang="en-US" dirty="0" smtClean="0"/>
              <a:t>Ga-</a:t>
            </a:r>
            <a:r>
              <a:rPr lang="sr-Latn-RS" altLang="en-US" dirty="0" smtClean="0"/>
              <a:t>DOTATOC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80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65"/>
          <a:stretch/>
        </p:blipFill>
        <p:spPr>
          <a:xfrm>
            <a:off x="76200" y="1859270"/>
            <a:ext cx="5536753" cy="40843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5"/>
          <a:stretch/>
        </p:blipFill>
        <p:spPr>
          <a:xfrm>
            <a:off x="6319864" y="1859270"/>
            <a:ext cx="5872136" cy="4084330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219200" y="1224581"/>
            <a:ext cx="1966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aseline="30000" dirty="0" smtClean="0"/>
              <a:t>68</a:t>
            </a:r>
            <a:r>
              <a:rPr lang="en-US" altLang="en-US" dirty="0" smtClean="0"/>
              <a:t>Ga-</a:t>
            </a:r>
            <a:r>
              <a:rPr lang="sr-Latn-RS" altLang="en-US" dirty="0" smtClean="0"/>
              <a:t>DOTATATE</a:t>
            </a:r>
            <a:r>
              <a:rPr lang="en-US" alt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32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24" y="2203654"/>
            <a:ext cx="6577298" cy="4098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7349166" y="1925723"/>
            <a:ext cx="4252191" cy="4320564"/>
            <a:chOff x="7349166" y="1925723"/>
            <a:chExt cx="4252191" cy="4320564"/>
          </a:xfrm>
        </p:grpSpPr>
        <p:pic>
          <p:nvPicPr>
            <p:cNvPr id="53254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9166" y="2203654"/>
              <a:ext cx="4252191" cy="4042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55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1200" y="1925723"/>
              <a:ext cx="820157" cy="277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56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8828" y="1925723"/>
              <a:ext cx="1407733" cy="240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</p:spTree>
    <p:extLst>
      <p:ext uri="{BB962C8B-B14F-4D97-AF65-F5344CB8AC3E}">
        <p14:creationId xmlns:p14="http://schemas.microsoft.com/office/powerpoint/2010/main" val="1631278632"/>
      </p:ext>
    </p:extLst>
  </p:cSld>
  <p:clrMapOvr>
    <a:masterClrMapping/>
  </p:clrMapOvr>
  <p:transition spd="slow" advTm="31773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1981200" y="1219201"/>
            <a:ext cx="8229600" cy="4937125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9156" name="Picture 2" descr="\\NAS-NUKLEARNA\Public\Vladimir Vukomanovic\ScreenShot00094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79143"/>
            <a:ext cx="9144000" cy="567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Content Placeholder 2"/>
          <p:cNvSpPr txBox="1">
            <a:spLocks/>
          </p:cNvSpPr>
          <p:nvPr/>
        </p:nvSpPr>
        <p:spPr bwMode="auto">
          <a:xfrm>
            <a:off x="2590800" y="6324600"/>
            <a:ext cx="82296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 err="1">
                <a:solidFill>
                  <a:srgbClr val="000000"/>
                </a:solidFill>
              </a:rPr>
              <a:t>Pheochromocytoma</a:t>
            </a:r>
            <a:r>
              <a:rPr lang="sr-Latn-CS" altLang="en-US" sz="2000" dirty="0">
                <a:solidFill>
                  <a:srgbClr val="000000"/>
                </a:solidFill>
              </a:rPr>
              <a:t> gl. </a:t>
            </a:r>
            <a:r>
              <a:rPr lang="sr-Latn-CS" altLang="en-US" sz="2000" dirty="0" err="1">
                <a:solidFill>
                  <a:srgbClr val="000000"/>
                </a:solidFill>
              </a:rPr>
              <a:t>suprarenalis</a:t>
            </a:r>
            <a:r>
              <a:rPr lang="sr-Latn-CS" altLang="en-US" sz="2000" dirty="0">
                <a:solidFill>
                  <a:srgbClr val="000000"/>
                </a:solidFill>
              </a:rPr>
              <a:t> </a:t>
            </a:r>
            <a:r>
              <a:rPr lang="sr-Latn-CS" altLang="en-US" sz="2000" dirty="0" err="1">
                <a:solidFill>
                  <a:srgbClr val="000000"/>
                </a:solidFill>
              </a:rPr>
              <a:t>dex</a:t>
            </a: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33400" y="5791200"/>
            <a:ext cx="8229600" cy="5111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CS" sz="2000" baseline="30000" dirty="0" smtClean="0">
                <a:solidFill>
                  <a:schemeClr val="tx1"/>
                </a:solidFill>
              </a:rPr>
              <a:t>99m</a:t>
            </a:r>
            <a:r>
              <a:rPr lang="sr-Latn-CS" sz="2000" dirty="0" smtClean="0">
                <a:solidFill>
                  <a:schemeClr val="tx1"/>
                </a:solidFill>
              </a:rPr>
              <a:t>Tc</a:t>
            </a:r>
            <a:r>
              <a:rPr lang="en-US" sz="2000" dirty="0" smtClean="0">
                <a:solidFill>
                  <a:schemeClr val="tx1"/>
                </a:solidFill>
              </a:rPr>
              <a:t>-</a:t>
            </a:r>
            <a:r>
              <a:rPr lang="sr-Latn-CS" sz="2000" dirty="0" err="1" smtClean="0">
                <a:solidFill>
                  <a:schemeClr val="tx1"/>
                </a:solidFill>
              </a:rPr>
              <a:t>Тekt</a:t>
            </a:r>
            <a:r>
              <a:rPr lang="en-US" sz="2000" dirty="0" smtClean="0">
                <a:solidFill>
                  <a:schemeClr val="tx1"/>
                </a:solidFill>
              </a:rPr>
              <a:t>rot</a:t>
            </a:r>
            <a:r>
              <a:rPr lang="sr-Latn-CS" sz="2000" dirty="0" smtClean="0">
                <a:solidFill>
                  <a:schemeClr val="tx1"/>
                </a:solidFill>
              </a:rPr>
              <a:t>y</a:t>
            </a:r>
            <a:r>
              <a:rPr lang="en-US" sz="2000" dirty="0" smtClean="0">
                <a:solidFill>
                  <a:schemeClr val="tx1"/>
                </a:solidFill>
              </a:rPr>
              <a:t>d</a:t>
            </a:r>
            <a:r>
              <a:rPr lang="sr-Latn-CS" sz="2000" dirty="0" smtClean="0">
                <a:solidFill>
                  <a:schemeClr val="tx1"/>
                </a:solidFill>
              </a:rPr>
              <a:t> (tyr</a:t>
            </a:r>
            <a:r>
              <a:rPr lang="sr-Latn-CS" sz="2000" baseline="30000" dirty="0" smtClean="0">
                <a:solidFill>
                  <a:schemeClr val="tx1"/>
                </a:solidFill>
              </a:rPr>
              <a:t>3</a:t>
            </a:r>
            <a:r>
              <a:rPr lang="sr-Latn-CS" sz="2000" dirty="0" smtClean="0">
                <a:solidFill>
                  <a:schemeClr val="tx1"/>
                </a:solidFill>
              </a:rPr>
              <a:t>-octreotyd)</a:t>
            </a: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81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</p:spTree>
  </p:cSld>
  <p:clrMapOvr>
    <a:masterClrMapping/>
  </p:clrMapOvr>
  <p:transition advTm="27104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2"/>
          <p:cNvSpPr>
            <a:spLocks noGrp="1"/>
          </p:cNvSpPr>
          <p:nvPr>
            <p:ph type="title"/>
          </p:nvPr>
        </p:nvSpPr>
        <p:spPr>
          <a:xfrm>
            <a:off x="7315200" y="1219199"/>
            <a:ext cx="4572000" cy="381001"/>
          </a:xfrm>
        </p:spPr>
        <p:txBody>
          <a:bodyPr/>
          <a:lstStyle/>
          <a:p>
            <a:pPr eaLnBrk="1" hangingPunct="1"/>
            <a:r>
              <a:rPr lang="en-US" altLang="en-US" sz="2000" dirty="0">
                <a:solidFill>
                  <a:schemeClr val="tx1"/>
                </a:solidFill>
              </a:rPr>
              <a:t>P</a:t>
            </a:r>
            <a:r>
              <a:rPr lang="sr-Latn-CS" altLang="en-US" sz="2000" dirty="0" err="1">
                <a:solidFill>
                  <a:schemeClr val="tx1"/>
                </a:solidFill>
              </a:rPr>
              <a:t>araganglioma</a:t>
            </a:r>
            <a:r>
              <a:rPr lang="sr-Latn-CS" altLang="en-US" sz="2000" dirty="0">
                <a:solidFill>
                  <a:schemeClr val="tx1"/>
                </a:solidFill>
              </a:rPr>
              <a:t> </a:t>
            </a:r>
            <a:r>
              <a:rPr lang="en-US" altLang="en-US" sz="2000" dirty="0">
                <a:solidFill>
                  <a:schemeClr val="tx1"/>
                </a:solidFill>
              </a:rPr>
              <a:t>Vagal et </a:t>
            </a:r>
            <a:r>
              <a:rPr lang="sr-Latn-CS" altLang="en-US" sz="2000" dirty="0" err="1">
                <a:solidFill>
                  <a:schemeClr val="tx1"/>
                </a:solidFill>
              </a:rPr>
              <a:t>Carotid</a:t>
            </a:r>
            <a:r>
              <a:rPr lang="sr-Latn-CS" altLang="en-US" sz="2000" dirty="0">
                <a:solidFill>
                  <a:schemeClr val="tx1"/>
                </a:solidFill>
              </a:rPr>
              <a:t> </a:t>
            </a:r>
            <a:r>
              <a:rPr lang="sr-Latn-CS" altLang="en-US" sz="2000" dirty="0" err="1">
                <a:solidFill>
                  <a:schemeClr val="tx1"/>
                </a:solidFill>
              </a:rPr>
              <a:t>Body</a:t>
            </a:r>
            <a:r>
              <a:rPr lang="sr-Latn-CS" altLang="en-US" sz="2000" dirty="0">
                <a:solidFill>
                  <a:schemeClr val="tx1"/>
                </a:solidFill>
              </a:rPr>
              <a:t> </a:t>
            </a:r>
            <a:r>
              <a:rPr lang="sr-Latn-CS" altLang="en-US" sz="2000" dirty="0" err="1">
                <a:solidFill>
                  <a:schemeClr val="tx1"/>
                </a:solidFill>
              </a:rPr>
              <a:t>dex</a:t>
            </a:r>
            <a:r>
              <a:rPr lang="sr-Latn-CS" altLang="en-US" sz="2000" dirty="0">
                <a:solidFill>
                  <a:schemeClr val="tx1"/>
                </a:solidFill>
              </a:rPr>
              <a:t>.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pic>
        <p:nvPicPr>
          <p:cNvPr id="50179" name="Picture 5" descr="\\NAS-NUKLEARNA\Public\Vladimir Vukomanovic\ScreenShot0009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10"/>
          <a:stretch>
            <a:fillRect/>
          </a:stretch>
        </p:blipFill>
        <p:spPr bwMode="auto">
          <a:xfrm>
            <a:off x="1600200" y="1505140"/>
            <a:ext cx="9144000" cy="543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13765" y="1094910"/>
            <a:ext cx="8229600" cy="51117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CS" sz="2400" baseline="30000" dirty="0">
                <a:latin typeface="+mj-lt"/>
                <a:ea typeface="+mj-ea"/>
                <a:cs typeface="+mj-cs"/>
              </a:rPr>
              <a:t>99m</a:t>
            </a:r>
            <a:r>
              <a:rPr lang="sr-Latn-CS" sz="2400" dirty="0">
                <a:latin typeface="+mj-lt"/>
                <a:ea typeface="+mj-ea"/>
                <a:cs typeface="+mj-cs"/>
              </a:rPr>
              <a:t>Tc</a:t>
            </a:r>
            <a:r>
              <a:rPr lang="en-US" sz="2400" dirty="0">
                <a:latin typeface="+mj-lt"/>
                <a:ea typeface="+mj-ea"/>
                <a:cs typeface="+mj-cs"/>
              </a:rPr>
              <a:t>-</a:t>
            </a:r>
            <a:r>
              <a:rPr lang="sr-Latn-CS" sz="2400" dirty="0" err="1" smtClean="0">
                <a:latin typeface="+mj-lt"/>
                <a:ea typeface="+mj-ea"/>
                <a:cs typeface="+mj-cs"/>
              </a:rPr>
              <a:t>Тekt</a:t>
            </a:r>
            <a:r>
              <a:rPr lang="en-US" sz="2400" dirty="0">
                <a:latin typeface="+mj-lt"/>
                <a:ea typeface="+mj-ea"/>
                <a:cs typeface="+mj-cs"/>
              </a:rPr>
              <a:t>rot</a:t>
            </a:r>
            <a:r>
              <a:rPr lang="sr-Latn-CS" sz="2400" dirty="0">
                <a:latin typeface="+mj-lt"/>
                <a:ea typeface="+mj-ea"/>
                <a:cs typeface="+mj-cs"/>
              </a:rPr>
              <a:t>y</a:t>
            </a:r>
            <a:r>
              <a:rPr lang="en-US" sz="2400" dirty="0">
                <a:latin typeface="+mj-lt"/>
                <a:ea typeface="+mj-ea"/>
                <a:cs typeface="+mj-cs"/>
              </a:rPr>
              <a:t>d</a:t>
            </a:r>
            <a:r>
              <a:rPr lang="sr-Latn-CS" sz="2400" dirty="0">
                <a:latin typeface="+mj-lt"/>
                <a:ea typeface="+mj-ea"/>
                <a:cs typeface="+mj-cs"/>
              </a:rPr>
              <a:t> (tyr</a:t>
            </a:r>
            <a:r>
              <a:rPr lang="sr-Latn-CS" sz="2400" baseline="30000" dirty="0">
                <a:latin typeface="+mj-lt"/>
                <a:ea typeface="+mj-ea"/>
                <a:cs typeface="+mj-cs"/>
              </a:rPr>
              <a:t>3</a:t>
            </a:r>
            <a:r>
              <a:rPr lang="sr-Latn-CS" sz="2400" dirty="0">
                <a:latin typeface="+mj-lt"/>
                <a:ea typeface="+mj-ea"/>
                <a:cs typeface="+mj-cs"/>
              </a:rPr>
              <a:t>-octreotyd)</a:t>
            </a:r>
            <a:endParaRPr 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81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smtClean="0">
                <a:solidFill>
                  <a:schemeClr val="tx1"/>
                </a:solidFill>
              </a:rPr>
              <a:t>SOMATOSTATIN RECEPTOR IMAGING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25112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11"/>
          <p:cNvGrpSpPr>
            <a:grpSpLocks/>
          </p:cNvGrpSpPr>
          <p:nvPr/>
        </p:nvGrpSpPr>
        <p:grpSpPr bwMode="auto">
          <a:xfrm>
            <a:off x="2362200" y="1640309"/>
            <a:ext cx="7086600" cy="4935538"/>
            <a:chOff x="3808805" y="1371600"/>
            <a:chExt cx="5335195" cy="4419793"/>
          </a:xfrm>
        </p:grpSpPr>
        <p:pic>
          <p:nvPicPr>
            <p:cNvPr id="4813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009" y="1371600"/>
              <a:ext cx="2643991" cy="4044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3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805" y="1371600"/>
              <a:ext cx="2643991" cy="4044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951029" y="5488589"/>
              <a:ext cx="2477567" cy="30280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600" b="1" dirty="0" err="1"/>
                <a:t>pheochromocytoma</a:t>
              </a:r>
              <a:endParaRPr lang="sr-Latn-CS" sz="1600" b="1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6854073" y="5488589"/>
              <a:ext cx="2053285" cy="30280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600" b="1" dirty="0" err="1"/>
                <a:t>paraganglioma</a:t>
              </a:r>
              <a:endParaRPr lang="sr-Latn-CS" sz="1600" b="1" dirty="0"/>
            </a:p>
          </p:txBody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981200" y="1141811"/>
            <a:ext cx="8229600" cy="5111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CS" sz="2800" baseline="30000" dirty="0" smtClean="0">
                <a:solidFill>
                  <a:schemeClr val="tx1"/>
                </a:solidFill>
              </a:rPr>
              <a:t>99m</a:t>
            </a:r>
            <a:r>
              <a:rPr lang="sr-Latn-CS" sz="2800" dirty="0" smtClean="0">
                <a:solidFill>
                  <a:schemeClr val="tx1"/>
                </a:solidFill>
              </a:rPr>
              <a:t>Tc</a:t>
            </a:r>
            <a:r>
              <a:rPr lang="en-US" sz="2800" dirty="0" smtClean="0">
                <a:solidFill>
                  <a:schemeClr val="tx1"/>
                </a:solidFill>
              </a:rPr>
              <a:t>-</a:t>
            </a:r>
            <a:r>
              <a:rPr lang="sr-Latn-CS" sz="2800" dirty="0" smtClean="0">
                <a:solidFill>
                  <a:schemeClr val="tx1"/>
                </a:solidFill>
              </a:rPr>
              <a:t>Тect</a:t>
            </a:r>
            <a:r>
              <a:rPr lang="en-US" sz="2800" dirty="0" smtClean="0">
                <a:solidFill>
                  <a:schemeClr val="tx1"/>
                </a:solidFill>
              </a:rPr>
              <a:t>rot</a:t>
            </a:r>
            <a:r>
              <a:rPr lang="sr-Latn-CS" sz="2800" dirty="0" smtClean="0">
                <a:solidFill>
                  <a:schemeClr val="tx1"/>
                </a:solidFill>
              </a:rPr>
              <a:t>y</a:t>
            </a:r>
            <a:r>
              <a:rPr lang="en-US" sz="2800" dirty="0" smtClean="0">
                <a:solidFill>
                  <a:schemeClr val="tx1"/>
                </a:solidFill>
              </a:rPr>
              <a:t>d</a:t>
            </a:r>
            <a:r>
              <a:rPr lang="sr-Latn-CS" sz="2800" dirty="0" smtClean="0">
                <a:solidFill>
                  <a:schemeClr val="tx1"/>
                </a:solidFill>
              </a:rPr>
              <a:t> (tyr</a:t>
            </a:r>
            <a:r>
              <a:rPr lang="sr-Latn-CS" sz="2800" baseline="30000" dirty="0" smtClean="0">
                <a:solidFill>
                  <a:schemeClr val="tx1"/>
                </a:solidFill>
              </a:rPr>
              <a:t>3</a:t>
            </a:r>
            <a:r>
              <a:rPr lang="sr-Latn-CS" sz="2800" dirty="0" smtClean="0">
                <a:solidFill>
                  <a:schemeClr val="tx1"/>
                </a:solidFill>
              </a:rPr>
              <a:t>-octreotyd)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81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smtClean="0">
                <a:solidFill>
                  <a:schemeClr val="tx1"/>
                </a:solidFill>
              </a:rPr>
              <a:t>SOMATOSTATIN RECEPTOR IMAGING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3472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ar-SA" sz="3600">
                <a:latin typeface="Tahoma" panose="020B0604030504040204" pitchFamily="34" charset="0"/>
                <a:cs typeface="Tahoma" panose="020B0604030504040204" pitchFamily="34" charset="0"/>
              </a:rPr>
              <a:t>Disease divided into 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295400"/>
            <a:ext cx="10591800" cy="556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 smtClean="0">
                <a:latin typeface="Tahoma" panose="020B0604030504040204" pitchFamily="34" charset="0"/>
                <a:cs typeface="Tahoma" panose="020B0604030504040204" pitchFamily="34" charset="0"/>
              </a:rPr>
              <a:t>1-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Diseases of overproduction of secretion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   ( </a:t>
            </a:r>
            <a:r>
              <a:rPr lang="en-US" altLang="ar-SA" dirty="0" err="1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Hyperfunction</a:t>
            </a:r>
            <a:r>
              <a:rPr lang="en-US" altLang="ar-SA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2- Diseases of underproduction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    ( </a:t>
            </a:r>
            <a:r>
              <a:rPr lang="en-US" altLang="ar-SA" dirty="0" err="1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Hypofunction</a:t>
            </a:r>
            <a:r>
              <a:rPr lang="en-US" altLang="ar-SA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3- Mass effects ( </a:t>
            </a:r>
            <a:r>
              <a:rPr lang="en-US" altLang="ar-SA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Tumors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ar-SA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N.B.  Correlation of clinical picture , hormonal assays , biochemical findings , together with pathological picture are of extreme importance in most  conditions. </a:t>
            </a:r>
          </a:p>
        </p:txBody>
      </p:sp>
    </p:spTree>
    <p:extLst>
      <p:ext uri="{BB962C8B-B14F-4D97-AF65-F5344CB8AC3E}">
        <p14:creationId xmlns:p14="http://schemas.microsoft.com/office/powerpoint/2010/main" val="1440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6096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 </a:t>
            </a:r>
            <a:r>
              <a:rPr lang="en-US" altLang="ar-SA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MEDULLARY </a:t>
            </a:r>
            <a:r>
              <a:rPr lang="sr-Latn-R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THYROID </a:t>
            </a:r>
            <a:r>
              <a:rPr lang="en-US" altLang="ar-SA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CARCINOMA </a:t>
            </a:r>
            <a:endParaRPr lang="en-US" altLang="ar-SA" dirty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11353800" cy="5562600"/>
          </a:xfrm>
        </p:spPr>
        <p:txBody>
          <a:bodyPr/>
          <a:lstStyle/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Arise from C cells 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 CALCITONIN,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CEA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, serotonin, VIP</a:t>
            </a:r>
          </a:p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80% Sporadic , or familial  MEN Syndrome</a:t>
            </a:r>
          </a:p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Composed of polygonal or spindle cells , usually with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demonstrable AMYLOID in the </a:t>
            </a:r>
            <a:r>
              <a:rPr lang="en-US" altLang="ar-SA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stroma</a:t>
            </a:r>
            <a:endParaRPr lang="en-US" altLang="ar-SA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Calcitonin demonstrated in tumor cells</a:t>
            </a:r>
            <a:endParaRPr lang="sr-Latn-RS" altLang="ar-SA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ar-SA" dirty="0">
                <a:latin typeface="Tahoma" panose="020B0604030504040204" pitchFamily="34" charset="0"/>
                <a:cs typeface="Tahoma" panose="020B0604030504040204" pitchFamily="34" charset="0"/>
              </a:rPr>
              <a:t>Level of calcitonin in serum may be useful for follow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up</a:t>
            </a:r>
            <a:endParaRPr lang="en-US" altLang="ar-SA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ar-SA" dirty="0">
                <a:latin typeface="Tahoma" panose="020B0604030504040204" pitchFamily="34" charset="0"/>
                <a:cs typeface="Tahoma" panose="020B0604030504040204" pitchFamily="34" charset="0"/>
              </a:rPr>
              <a:t>Family members may show C cell hyperplasia  ,</a:t>
            </a:r>
            <a:r>
              <a:rPr lang="en-US" altLang="ar-SA" dirty="0">
                <a:latin typeface="Tahoma" panose="020B0604030504040204" pitchFamily="34" charset="0"/>
              </a:rPr>
              <a:t>↑</a:t>
            </a:r>
            <a:r>
              <a:rPr lang="en-US" altLang="ar-SA" dirty="0">
                <a:latin typeface="Tahoma" panose="020B0604030504040204" pitchFamily="34" charset="0"/>
                <a:cs typeface="Tahoma" panose="020B0604030504040204" pitchFamily="34" charset="0"/>
              </a:rPr>
              <a:t> Calcitonin,  &amp; RET mutation </a:t>
            </a:r>
            <a:endParaRPr lang="sr-Latn-RS" altLang="ar-SA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Metastases </a:t>
            </a:r>
            <a:r>
              <a:rPr lang="en-US" altLang="ar-SA" dirty="0">
                <a:latin typeface="Tahoma" panose="020B0604030504040204" pitchFamily="34" charset="0"/>
                <a:cs typeface="Tahoma" panose="020B0604030504040204" pitchFamily="34" charset="0"/>
              </a:rPr>
              <a:t>by blood </a:t>
            </a:r>
            <a:r>
              <a:rPr lang="en-US" altLang="ar-SA" dirty="0" smtClean="0">
                <a:latin typeface="Tahoma" panose="020B0604030504040204" pitchFamily="34" charset="0"/>
                <a:cs typeface="Tahoma" panose="020B0604030504040204" pitchFamily="34" charset="0"/>
              </a:rPr>
              <a:t>stream</a:t>
            </a:r>
            <a:endParaRPr lang="en-US" altLang="ar-SA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ar-SA" dirty="0">
                <a:latin typeface="Tahoma" panose="020B0604030504040204" pitchFamily="34" charset="0"/>
                <a:cs typeface="Tahoma" panose="020B0604030504040204" pitchFamily="34" charset="0"/>
              </a:rPr>
              <a:t>Prognosis intermediate , worse in  MEN. </a:t>
            </a:r>
            <a:r>
              <a:rPr lang="en-US" altLang="ar-SA" dirty="0" err="1">
                <a:latin typeface="Tahoma" panose="020B0604030504040204" pitchFamily="34" charset="0"/>
                <a:cs typeface="Tahoma" panose="020B0604030504040204" pitchFamily="34" charset="0"/>
              </a:rPr>
              <a:t>2B</a:t>
            </a:r>
            <a:endParaRPr lang="en-US" altLang="ar-SA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ar-SA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1381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/>
          <p:cNvSpPr/>
          <p:nvPr/>
        </p:nvSpPr>
        <p:spPr>
          <a:xfrm rot="20274600">
            <a:off x="4846352" y="2662440"/>
            <a:ext cx="404062" cy="1181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CS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981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1675"/>
            <a:ext cx="183507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7669" y="1981200"/>
            <a:ext cx="490793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6711" y="1905000"/>
            <a:ext cx="5035289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990600"/>
            <a:ext cx="10972800" cy="762000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MTC (</a:t>
            </a:r>
            <a:r>
              <a:rPr lang="en-US" sz="2800" dirty="0" err="1" smtClean="0">
                <a:solidFill>
                  <a:schemeClr val="tx1"/>
                </a:solidFill>
              </a:rPr>
              <a:t>Medul</a:t>
            </a:r>
            <a:r>
              <a:rPr lang="sr-Latn-RS" sz="2800" dirty="0" err="1" smtClean="0">
                <a:solidFill>
                  <a:schemeClr val="tx1"/>
                </a:solidFill>
              </a:rPr>
              <a:t>lary</a:t>
            </a:r>
            <a:r>
              <a:rPr lang="sr-Latn-RS" sz="2800" dirty="0" smtClean="0">
                <a:solidFill>
                  <a:schemeClr val="tx1"/>
                </a:solidFill>
              </a:rPr>
              <a:t> </a:t>
            </a:r>
            <a:r>
              <a:rPr lang="sr-Latn-RS" sz="2800" dirty="0" err="1" smtClean="0">
                <a:solidFill>
                  <a:schemeClr val="tx1"/>
                </a:solidFill>
              </a:rPr>
              <a:t>thyroid</a:t>
            </a:r>
            <a:r>
              <a:rPr lang="sr-Latn-RS" sz="2800" dirty="0" smtClean="0">
                <a:solidFill>
                  <a:schemeClr val="tx1"/>
                </a:solidFill>
              </a:rPr>
              <a:t> </a:t>
            </a:r>
            <a:r>
              <a:rPr lang="sr-Latn-RS" sz="2800" dirty="0" err="1" smtClean="0">
                <a:solidFill>
                  <a:schemeClr val="tx1"/>
                </a:solidFill>
              </a:rPr>
              <a:t>carcinoma</a:t>
            </a:r>
            <a:r>
              <a:rPr lang="sr-Latn-RS" sz="2800" dirty="0" smtClean="0">
                <a:solidFill>
                  <a:schemeClr val="tx1"/>
                </a:solidFill>
              </a:rPr>
              <a:t>)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1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7315200" y="2133600"/>
            <a:ext cx="3276600" cy="3276600"/>
            <a:chOff x="5867400" y="3429000"/>
            <a:chExt cx="3179424" cy="3277528"/>
          </a:xfrm>
        </p:grpSpPr>
        <p:pic>
          <p:nvPicPr>
            <p:cNvPr id="54289" name="Picture 3" descr="I:\VUKOMANOVIC_USB\MEMORETTE_2\_DOKTORAT\_PPT\slike\GIF.gif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3429000"/>
              <a:ext cx="2895600" cy="2895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90" name="Rectangle 22"/>
            <p:cNvSpPr>
              <a:spLocks noChangeArrowheads="1"/>
            </p:cNvSpPr>
            <p:nvPr/>
          </p:nvSpPr>
          <p:spPr bwMode="auto">
            <a:xfrm>
              <a:off x="5943600" y="6309320"/>
              <a:ext cx="3103224" cy="39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anose="05040102010807070707" pitchFamily="18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anose="05040102010807070707" pitchFamily="18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anose="05040102010807070707" pitchFamily="18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anose="05000000000000000000" pitchFamily="2" charset="2"/>
                <a:buChar char="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>
                  <a:solidFill>
                    <a:srgbClr val="10253F"/>
                  </a:solidFill>
                  <a:cs typeface="Times New Roman" panose="02020603050405020304" pitchFamily="18" charset="0"/>
                </a:rPr>
                <a:t>томографска реконструкција</a:t>
              </a:r>
              <a:endParaRPr lang="en-US" altLang="en-US" sz="1600">
                <a:solidFill>
                  <a:srgbClr val="10253F"/>
                </a:solidFill>
              </a:endParaRPr>
            </a:p>
          </p:txBody>
        </p:sp>
      </p:grpSp>
      <p:sp>
        <p:nvSpPr>
          <p:cNvPr id="54275" name="Content Placeholder 3"/>
          <p:cNvSpPr txBox="1">
            <a:spLocks/>
          </p:cNvSpPr>
          <p:nvPr/>
        </p:nvSpPr>
        <p:spPr bwMode="auto">
          <a:xfrm>
            <a:off x="1600199" y="1295400"/>
            <a:ext cx="9766148" cy="53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400">
              <a:cs typeface="Calibri" panose="020F0502020204030204" pitchFamily="34" charset="0"/>
            </a:endParaRPr>
          </a:p>
        </p:txBody>
      </p:sp>
      <p:sp>
        <p:nvSpPr>
          <p:cNvPr id="54276" name="Title 1"/>
          <p:cNvSpPr txBox="1">
            <a:spLocks/>
          </p:cNvSpPr>
          <p:nvPr/>
        </p:nvSpPr>
        <p:spPr bwMode="auto">
          <a:xfrm>
            <a:off x="1828800" y="0"/>
            <a:ext cx="876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en-US" sz="3200" dirty="0" smtClean="0"/>
              <a:t>PITUITARY SCAN</a:t>
            </a:r>
            <a:endParaRPr lang="en-US" altLang="en-US" sz="3200" dirty="0"/>
          </a:p>
        </p:txBody>
      </p:sp>
      <p:sp>
        <p:nvSpPr>
          <p:cNvPr id="54279" name="Rectangle 21"/>
          <p:cNvSpPr>
            <a:spLocks noChangeArrowheads="1"/>
          </p:cNvSpPr>
          <p:nvPr/>
        </p:nvSpPr>
        <p:spPr bwMode="auto">
          <a:xfrm>
            <a:off x="2411413" y="5008526"/>
            <a:ext cx="21118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10253F"/>
                </a:solidFill>
                <a:cs typeface="Times New Roman" panose="02020603050405020304" pitchFamily="18" charset="0"/>
              </a:rPr>
              <a:t>коронални пресек</a:t>
            </a:r>
            <a:endParaRPr lang="en-US" altLang="en-US" sz="1600">
              <a:solidFill>
                <a:srgbClr val="10253F"/>
              </a:solidFill>
            </a:endParaRPr>
          </a:p>
        </p:txBody>
      </p:sp>
      <p:sp>
        <p:nvSpPr>
          <p:cNvPr id="54280" name="Rectangle 22"/>
          <p:cNvSpPr>
            <a:spLocks noChangeArrowheads="1"/>
          </p:cNvSpPr>
          <p:nvPr/>
        </p:nvSpPr>
        <p:spPr bwMode="auto">
          <a:xfrm>
            <a:off x="4572000" y="5008526"/>
            <a:ext cx="20176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10253F"/>
                </a:solidFill>
                <a:cs typeface="Times New Roman" panose="02020603050405020304" pitchFamily="18" charset="0"/>
              </a:rPr>
              <a:t>сагитални пресек</a:t>
            </a:r>
            <a:endParaRPr lang="en-US" altLang="en-US" sz="1600">
              <a:solidFill>
                <a:srgbClr val="10253F"/>
              </a:solidFill>
            </a:endParaRPr>
          </a:p>
        </p:txBody>
      </p:sp>
      <p:sp>
        <p:nvSpPr>
          <p:cNvPr id="54281" name="AutoShape 44"/>
          <p:cNvSpPr>
            <a:spLocks noChangeArrowheads="1"/>
          </p:cNvSpPr>
          <p:nvPr/>
        </p:nvSpPr>
        <p:spPr bwMode="auto">
          <a:xfrm flipV="1">
            <a:off x="3276599" y="3428999"/>
            <a:ext cx="476628" cy="268129"/>
          </a:xfrm>
          <a:prstGeom prst="rightArrow">
            <a:avLst>
              <a:gd name="adj1" fmla="val 50000"/>
              <a:gd name="adj2" fmla="val 7441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10253F"/>
              </a:solidFill>
            </a:endParaRPr>
          </a:p>
        </p:txBody>
      </p:sp>
      <p:pic>
        <p:nvPicPr>
          <p:cNvPr id="54283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021" y="2133600"/>
            <a:ext cx="5059312" cy="2821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985140" y="1138551"/>
            <a:ext cx="8229600" cy="511175"/>
          </a:xfrm>
          <a:prstGeom prst="rect">
            <a:avLst/>
          </a:prstGeom>
        </p:spPr>
        <p:txBody>
          <a:bodyPr anchor="b">
            <a:normAutofit fontScale="90000"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CS" sz="3200" baseline="30000" dirty="0">
                <a:latin typeface="+mj-lt"/>
                <a:ea typeface="+mj-ea"/>
                <a:cs typeface="+mj-cs"/>
              </a:rPr>
              <a:t>99m</a:t>
            </a:r>
            <a:r>
              <a:rPr lang="sr-Latn-CS" sz="3200" dirty="0">
                <a:latin typeface="+mj-lt"/>
                <a:ea typeface="+mj-ea"/>
                <a:cs typeface="+mj-cs"/>
              </a:rPr>
              <a:t>Tc</a:t>
            </a:r>
            <a:r>
              <a:rPr lang="en-US" sz="3200" dirty="0">
                <a:latin typeface="+mj-lt"/>
                <a:ea typeface="+mj-ea"/>
                <a:cs typeface="+mj-cs"/>
              </a:rPr>
              <a:t>-</a:t>
            </a:r>
            <a:r>
              <a:rPr lang="sr-Latn-CS" sz="3200" dirty="0">
                <a:latin typeface="+mj-lt"/>
                <a:ea typeface="+mj-ea"/>
                <a:cs typeface="+mj-cs"/>
              </a:rPr>
              <a:t>Тect</a:t>
            </a:r>
            <a:r>
              <a:rPr lang="en-US" sz="3200" dirty="0">
                <a:latin typeface="+mj-lt"/>
                <a:ea typeface="+mj-ea"/>
                <a:cs typeface="+mj-cs"/>
              </a:rPr>
              <a:t>rot</a:t>
            </a:r>
            <a:r>
              <a:rPr lang="sr-Latn-CS" sz="3200" dirty="0">
                <a:latin typeface="+mj-lt"/>
                <a:ea typeface="+mj-ea"/>
                <a:cs typeface="+mj-cs"/>
              </a:rPr>
              <a:t>y</a:t>
            </a:r>
            <a:r>
              <a:rPr lang="en-US" sz="3200" dirty="0">
                <a:latin typeface="+mj-lt"/>
                <a:ea typeface="+mj-ea"/>
                <a:cs typeface="+mj-cs"/>
              </a:rPr>
              <a:t>d</a:t>
            </a:r>
            <a:r>
              <a:rPr lang="sr-Latn-CS" sz="3200" dirty="0">
                <a:latin typeface="+mj-lt"/>
                <a:ea typeface="+mj-ea"/>
                <a:cs typeface="+mj-cs"/>
              </a:rPr>
              <a:t> (tyr</a:t>
            </a:r>
            <a:r>
              <a:rPr lang="sr-Latn-CS" sz="3200" baseline="30000" dirty="0">
                <a:latin typeface="+mj-lt"/>
                <a:ea typeface="+mj-ea"/>
                <a:cs typeface="+mj-cs"/>
              </a:rPr>
              <a:t>3</a:t>
            </a:r>
            <a:r>
              <a:rPr lang="sr-Latn-CS" sz="3200" dirty="0">
                <a:latin typeface="+mj-lt"/>
                <a:ea typeface="+mj-ea"/>
                <a:cs typeface="+mj-cs"/>
              </a:rPr>
              <a:t>-octreotyd)</a:t>
            </a:r>
            <a:endParaRPr lang="en-US" sz="3200" dirty="0"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ransition spd="slow" advTm="371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8800" y="3429000"/>
            <a:ext cx="5410200" cy="381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sr-Latn-CS" sz="2000" dirty="0"/>
              <a:t>1</a:t>
            </a:r>
            <a:r>
              <a:rPr lang="sr-Latn-CS" sz="2000" dirty="0" smtClean="0"/>
              <a:t>) MDCT</a:t>
            </a:r>
            <a:endParaRPr lang="sr-Latn-CS" sz="2000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sr-Latn-CS" sz="2000" dirty="0"/>
          </a:p>
        </p:txBody>
      </p:sp>
      <p:pic>
        <p:nvPicPr>
          <p:cNvPr id="51203" name="Picture 2" descr="C:\Users\Vlada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1066800"/>
            <a:ext cx="83248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391400" y="3276601"/>
            <a:ext cx="3581400" cy="511175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2000" dirty="0">
                <a:solidFill>
                  <a:prstClr val="black"/>
                </a:solidFill>
                <a:latin typeface="+mn-lt"/>
                <a:cs typeface="+mn-cs"/>
              </a:rPr>
              <a:t>2) </a:t>
            </a:r>
            <a:r>
              <a:rPr lang="sr-Latn-CS" sz="2000" baseline="30000" dirty="0">
                <a:solidFill>
                  <a:prstClr val="black"/>
                </a:solidFill>
                <a:latin typeface="+mn-lt"/>
                <a:cs typeface="+mn-cs"/>
              </a:rPr>
              <a:t>99m</a:t>
            </a:r>
            <a:r>
              <a:rPr lang="sr-Latn-CS" sz="2000" dirty="0">
                <a:solidFill>
                  <a:prstClr val="black"/>
                </a:solidFill>
                <a:latin typeface="+mn-lt"/>
                <a:cs typeface="+mn-cs"/>
              </a:rPr>
              <a:t>Tc</a:t>
            </a:r>
            <a:r>
              <a:rPr lang="en-US" sz="2000" dirty="0">
                <a:solidFill>
                  <a:prstClr val="black"/>
                </a:solidFill>
                <a:latin typeface="+mn-lt"/>
                <a:cs typeface="+mn-cs"/>
              </a:rPr>
              <a:t>-</a:t>
            </a:r>
            <a:r>
              <a:rPr lang="sr-Latn-CS" sz="2000" dirty="0">
                <a:solidFill>
                  <a:prstClr val="black"/>
                </a:solidFill>
                <a:latin typeface="+mn-lt"/>
                <a:cs typeface="+mn-cs"/>
              </a:rPr>
              <a:t>Тekt</a:t>
            </a:r>
            <a:r>
              <a:rPr lang="en-US" sz="2000" dirty="0">
                <a:solidFill>
                  <a:prstClr val="black"/>
                </a:solidFill>
                <a:latin typeface="+mn-lt"/>
                <a:cs typeface="+mn-cs"/>
              </a:rPr>
              <a:t>rot</a:t>
            </a:r>
            <a:r>
              <a:rPr lang="sr-Latn-CS" sz="2000" dirty="0">
                <a:solidFill>
                  <a:prstClr val="black"/>
                </a:solidFill>
                <a:latin typeface="+mn-lt"/>
                <a:cs typeface="+mn-cs"/>
              </a:rPr>
              <a:t>y</a:t>
            </a:r>
            <a:r>
              <a:rPr lang="en-US" sz="2000" dirty="0">
                <a:solidFill>
                  <a:prstClr val="black"/>
                </a:solidFill>
                <a:latin typeface="+mn-lt"/>
                <a:cs typeface="+mn-cs"/>
              </a:rPr>
              <a:t>d</a:t>
            </a:r>
          </a:p>
        </p:txBody>
      </p:sp>
      <p:grpSp>
        <p:nvGrpSpPr>
          <p:cNvPr id="51205" name="Group 16"/>
          <p:cNvGrpSpPr>
            <a:grpSpLocks/>
          </p:cNvGrpSpPr>
          <p:nvPr/>
        </p:nvGrpSpPr>
        <p:grpSpPr bwMode="auto">
          <a:xfrm>
            <a:off x="8077200" y="4354513"/>
            <a:ext cx="2209800" cy="1981200"/>
            <a:chOff x="4572000" y="4038600"/>
            <a:chExt cx="2743200" cy="2286000"/>
          </a:xfrm>
        </p:grpSpPr>
        <p:pic>
          <p:nvPicPr>
            <p:cNvPr id="51210" name="Picture 2" descr="D:\_DOKTORAT\_PPT\slike\adren GIF.gif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4038600"/>
              <a:ext cx="2286000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4572000" y="4084393"/>
              <a:ext cx="2743200" cy="2240207"/>
            </a:xfrm>
            <a:prstGeom prst="rect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CS">
                <a:solidFill>
                  <a:srgbClr val="10253F"/>
                </a:solidFill>
                <a:cs typeface="Arial" pitchFamily="34" charset="0"/>
              </a:endParaRPr>
            </a:p>
          </p:txBody>
        </p:sp>
      </p:grpSp>
      <p:pic>
        <p:nvPicPr>
          <p:cNvPr id="51206" name="Picture 13" descr="I:\Adrenal\New Folder\Tekt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838" y="4392613"/>
            <a:ext cx="60198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7" name="Rectangle 14"/>
          <p:cNvSpPr>
            <a:spLocks noChangeArrowheads="1"/>
          </p:cNvSpPr>
          <p:nvPr/>
        </p:nvSpPr>
        <p:spPr bwMode="auto">
          <a:xfrm>
            <a:off x="1981200" y="398621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aseline="30000">
                <a:solidFill>
                  <a:srgbClr val="000000"/>
                </a:solidFill>
              </a:rPr>
              <a:t>99m</a:t>
            </a:r>
            <a:r>
              <a:rPr lang="en-US" altLang="en-US" sz="1800">
                <a:solidFill>
                  <a:srgbClr val="000000"/>
                </a:solidFill>
              </a:rPr>
              <a:t>Tc-MIBI</a:t>
            </a:r>
          </a:p>
        </p:txBody>
      </p:sp>
      <p:sp>
        <p:nvSpPr>
          <p:cNvPr id="51208" name="TextBox 15"/>
          <p:cNvSpPr txBox="1">
            <a:spLocks noChangeArrowheads="1"/>
          </p:cNvSpPr>
          <p:nvPr/>
        </p:nvSpPr>
        <p:spPr bwMode="auto">
          <a:xfrm>
            <a:off x="2743201" y="6259514"/>
            <a:ext cx="4606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en-US" sz="1800">
                <a:solidFill>
                  <a:srgbClr val="000000"/>
                </a:solidFill>
              </a:rPr>
              <a:t>T</a:t>
            </a:r>
            <a:r>
              <a:rPr lang="en-US" altLang="en-US" sz="1800">
                <a:solidFill>
                  <a:srgbClr val="000000"/>
                </a:solidFill>
              </a:rPr>
              <a:t>rans.		Sagital		Coronal</a:t>
            </a:r>
            <a:endParaRPr lang="sr-Latn-CS" altLang="en-US" sz="1800">
              <a:solidFill>
                <a:srgbClr val="000000"/>
              </a:solidFill>
            </a:endParaRPr>
          </a:p>
        </p:txBody>
      </p:sp>
      <p:sp>
        <p:nvSpPr>
          <p:cNvPr id="51209" name="Content Placeholder 2"/>
          <p:cNvSpPr txBox="1">
            <a:spLocks/>
          </p:cNvSpPr>
          <p:nvPr/>
        </p:nvSpPr>
        <p:spPr bwMode="auto">
          <a:xfrm>
            <a:off x="3886200" y="3894325"/>
            <a:ext cx="82296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500"/>
              </a:spcBef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Adenoma</a:t>
            </a:r>
            <a:r>
              <a:rPr lang="sr-Latn-CS" altLang="en-US" sz="2000" dirty="0">
                <a:solidFill>
                  <a:srgbClr val="000000"/>
                </a:solidFill>
              </a:rPr>
              <a:t> gl. </a:t>
            </a:r>
            <a:r>
              <a:rPr lang="sr-Latn-CS" altLang="en-US" sz="2000" dirty="0" err="1">
                <a:solidFill>
                  <a:srgbClr val="000000"/>
                </a:solidFill>
              </a:rPr>
              <a:t>suprarenalis</a:t>
            </a:r>
            <a:r>
              <a:rPr lang="sr-Latn-CS" altLang="en-US" sz="2000" dirty="0">
                <a:solidFill>
                  <a:srgbClr val="000000"/>
                </a:solidFill>
              </a:rPr>
              <a:t> </a:t>
            </a:r>
            <a:r>
              <a:rPr lang="sr-Latn-CS" altLang="en-US" sz="2000" dirty="0" err="1">
                <a:solidFill>
                  <a:srgbClr val="000000"/>
                </a:solidFill>
              </a:rPr>
              <a:t>dex</a:t>
            </a:r>
            <a:r>
              <a:rPr lang="en-US" altLang="en-US" sz="2000" dirty="0">
                <a:solidFill>
                  <a:srgbClr val="000000"/>
                </a:solidFill>
              </a:rPr>
              <a:t>. (Cushing </a:t>
            </a:r>
            <a:r>
              <a:rPr lang="en-US" altLang="en-US" sz="2000" dirty="0" err="1">
                <a:solidFill>
                  <a:srgbClr val="000000"/>
                </a:solidFill>
              </a:rPr>
              <a:t>Sy</a:t>
            </a:r>
            <a:r>
              <a:rPr lang="en-US" altLang="en-US" sz="200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</a:rPr>
              <a:t>SOMATOSTATIN RECEPTOR IMAGING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676400" y="785626"/>
            <a:ext cx="8229600" cy="511175"/>
          </a:xfrm>
          <a:prstGeom prst="rect">
            <a:avLst/>
          </a:prstGeom>
        </p:spPr>
        <p:txBody>
          <a:bodyPr anchor="b">
            <a:normAutofit fontScale="90000"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CS" sz="3200" baseline="30000" dirty="0">
                <a:latin typeface="+mj-lt"/>
                <a:ea typeface="+mj-ea"/>
                <a:cs typeface="+mj-cs"/>
              </a:rPr>
              <a:t>99m</a:t>
            </a:r>
            <a:r>
              <a:rPr lang="sr-Latn-CS" sz="3200" dirty="0">
                <a:latin typeface="+mj-lt"/>
                <a:ea typeface="+mj-ea"/>
                <a:cs typeface="+mj-cs"/>
              </a:rPr>
              <a:t>Tc</a:t>
            </a:r>
            <a:r>
              <a:rPr lang="en-US" sz="3200" dirty="0">
                <a:latin typeface="+mj-lt"/>
                <a:ea typeface="+mj-ea"/>
                <a:cs typeface="+mj-cs"/>
              </a:rPr>
              <a:t>-</a:t>
            </a:r>
            <a:r>
              <a:rPr lang="sr-Latn-CS" sz="3200" dirty="0">
                <a:latin typeface="+mj-lt"/>
                <a:ea typeface="+mj-ea"/>
                <a:cs typeface="+mj-cs"/>
              </a:rPr>
              <a:t>Тect</a:t>
            </a:r>
            <a:r>
              <a:rPr lang="en-US" sz="3200" dirty="0">
                <a:latin typeface="+mj-lt"/>
                <a:ea typeface="+mj-ea"/>
                <a:cs typeface="+mj-cs"/>
              </a:rPr>
              <a:t>rot</a:t>
            </a:r>
            <a:r>
              <a:rPr lang="sr-Latn-CS" sz="3200" dirty="0">
                <a:latin typeface="+mj-lt"/>
                <a:ea typeface="+mj-ea"/>
                <a:cs typeface="+mj-cs"/>
              </a:rPr>
              <a:t>y</a:t>
            </a:r>
            <a:r>
              <a:rPr lang="en-US" sz="3200" dirty="0">
                <a:latin typeface="+mj-lt"/>
                <a:ea typeface="+mj-ea"/>
                <a:cs typeface="+mj-cs"/>
              </a:rPr>
              <a:t>d</a:t>
            </a:r>
            <a:r>
              <a:rPr lang="sr-Latn-CS" sz="3200" dirty="0">
                <a:latin typeface="+mj-lt"/>
                <a:ea typeface="+mj-ea"/>
                <a:cs typeface="+mj-cs"/>
              </a:rPr>
              <a:t> (tyr</a:t>
            </a:r>
            <a:r>
              <a:rPr lang="sr-Latn-CS" sz="3200" baseline="30000" dirty="0">
                <a:latin typeface="+mj-lt"/>
                <a:ea typeface="+mj-ea"/>
                <a:cs typeface="+mj-cs"/>
              </a:rPr>
              <a:t>3</a:t>
            </a:r>
            <a:r>
              <a:rPr lang="sr-Latn-CS" sz="3200" dirty="0">
                <a:latin typeface="+mj-lt"/>
                <a:ea typeface="+mj-ea"/>
                <a:cs typeface="+mj-cs"/>
              </a:rPr>
              <a:t>-octreotyd)</a:t>
            </a:r>
            <a:endParaRPr lang="en-US" sz="32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576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838200"/>
          </a:xfrm>
        </p:spPr>
        <p:txBody>
          <a:bodyPr/>
          <a:lstStyle/>
          <a:p>
            <a:pPr algn="ctr" eaLnBrk="1" hangingPunct="1"/>
            <a:r>
              <a:rPr lang="en-US" altLang="ar-SA" sz="3600" b="1" dirty="0">
                <a:solidFill>
                  <a:schemeClr val="tx1"/>
                </a:solidFill>
              </a:rPr>
              <a:t>PARATHYROID GLAND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10058400" cy="5791200"/>
          </a:xfrm>
        </p:spPr>
        <p:txBody>
          <a:bodyPr/>
          <a:lstStyle/>
          <a:p>
            <a:pPr eaLnBrk="1" hangingPunct="1"/>
            <a:endParaRPr lang="en-US" altLang="ar-SA" b="1" dirty="0" smtClean="0"/>
          </a:p>
          <a:p>
            <a:pPr eaLnBrk="1" hangingPunct="1"/>
            <a:r>
              <a:rPr lang="en-US" altLang="ar-SA" b="1" dirty="0" smtClean="0"/>
              <a:t> </a:t>
            </a:r>
            <a:r>
              <a:rPr lang="en-US" altLang="ar-SA" dirty="0" smtClean="0"/>
              <a:t>Derived from the third and fourth pharyngeal pouches.</a:t>
            </a:r>
          </a:p>
          <a:p>
            <a:pPr eaLnBrk="1" hangingPunct="1"/>
            <a:r>
              <a:rPr lang="en-US" altLang="ar-SA" dirty="0" smtClean="0"/>
              <a:t> 90% of people have four glands.</a:t>
            </a:r>
          </a:p>
          <a:p>
            <a:pPr eaLnBrk="1" hangingPunct="1"/>
            <a:r>
              <a:rPr lang="en-US" altLang="ar-SA" dirty="0" smtClean="0"/>
              <a:t> Location: mostly close to the upper or lower poles of the thyroid.</a:t>
            </a:r>
          </a:p>
          <a:p>
            <a:pPr eaLnBrk="1" hangingPunct="1"/>
            <a:r>
              <a:rPr lang="en-US" altLang="ar-SA" dirty="0" smtClean="0"/>
              <a:t>Can be found anywhere along the line of descent of   the  pharyngeal pouches.</a:t>
            </a:r>
          </a:p>
          <a:p>
            <a:pPr eaLnBrk="1" hangingPunct="1"/>
            <a:r>
              <a:rPr lang="en-US" altLang="ar-SA" dirty="0" smtClean="0"/>
              <a:t> There are two types of cells with intervening fat :</a:t>
            </a:r>
          </a:p>
          <a:p>
            <a:pPr eaLnBrk="1" hangingPunct="1">
              <a:buFontTx/>
              <a:buNone/>
            </a:pPr>
            <a:r>
              <a:rPr lang="en-US" altLang="ar-SA" dirty="0" smtClean="0"/>
              <a:t>     	  - Chief &amp; </a:t>
            </a:r>
            <a:r>
              <a:rPr lang="en-US" altLang="ar-SA" dirty="0" err="1" smtClean="0"/>
              <a:t>Oxyphil</a:t>
            </a:r>
            <a:r>
              <a:rPr lang="en-US" altLang="ar-SA" dirty="0" smtClean="0"/>
              <a:t> cells</a:t>
            </a:r>
          </a:p>
          <a:p>
            <a:pPr eaLnBrk="1" hangingPunct="1"/>
            <a:r>
              <a:rPr lang="en-US" altLang="ar-SA" dirty="0" smtClean="0"/>
              <a:t>Secretion of </a:t>
            </a:r>
            <a:r>
              <a:rPr lang="en-US" altLang="ar-SA" dirty="0" err="1" smtClean="0"/>
              <a:t>PTH</a:t>
            </a:r>
            <a:r>
              <a:rPr lang="en-US" altLang="ar-SA" dirty="0" smtClean="0"/>
              <a:t> is controlled by level of free calcium     </a:t>
            </a:r>
          </a:p>
        </p:txBody>
      </p:sp>
      <p:pic>
        <p:nvPicPr>
          <p:cNvPr id="4" name="Picture 2" descr="http://www.zdravstveni.com/hormonalni_poremecaji/hiperparatireoidiz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57482"/>
            <a:ext cx="2230543" cy="147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410200" y="5046962"/>
            <a:ext cx="5572931" cy="1731355"/>
            <a:chOff x="1066800" y="1443892"/>
            <a:chExt cx="8077200" cy="272366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 contrast="20000"/>
            </a:blip>
            <a:srcRect t="70046"/>
            <a:stretch>
              <a:fillRect/>
            </a:stretch>
          </p:blipFill>
          <p:spPr bwMode="auto">
            <a:xfrm>
              <a:off x="1066800" y="1443892"/>
              <a:ext cx="8077200" cy="2723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 descr="C:\Users\Vlada\Desktop\Untitled-2.jpg"/>
            <p:cNvPicPr/>
            <p:nvPr/>
          </p:nvPicPr>
          <p:blipFill>
            <a:blip r:embed="rId4" cstate="print"/>
            <a:srcRect l="36111" t="56401"/>
            <a:stretch>
              <a:fillRect/>
            </a:stretch>
          </p:blipFill>
          <p:spPr bwMode="auto">
            <a:xfrm>
              <a:off x="4572000" y="2485292"/>
              <a:ext cx="1447800" cy="1172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2" descr="http://www.nature.com/ki/journal/v75/n9/images/ki2008642f2.jpg"/>
          <p:cNvPicPr>
            <a:picLocks noChangeAspect="1" noChangeArrowheads="1"/>
          </p:cNvPicPr>
          <p:nvPr/>
        </p:nvPicPr>
        <p:blipFill>
          <a:blip r:embed="rId5" cstate="print"/>
          <a:srcRect l="52601"/>
          <a:stretch>
            <a:fillRect/>
          </a:stretch>
        </p:blipFill>
        <p:spPr bwMode="auto">
          <a:xfrm>
            <a:off x="3202644" y="5046962"/>
            <a:ext cx="1514138" cy="1731355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8021446" y="4557648"/>
            <a:ext cx="41796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prstClr val="black"/>
                </a:solidFill>
                <a:latin typeface="Calibri"/>
                <a:cs typeface="+mn-cs"/>
              </a:rPr>
              <a:t>Ca</a:t>
            </a:r>
            <a:r>
              <a:rPr lang="en-US" sz="2000" baseline="-25000" dirty="0">
                <a:solidFill>
                  <a:prstClr val="black"/>
                </a:solidFill>
                <a:latin typeface="Calibri"/>
                <a:cs typeface="+mn-cs"/>
              </a:rPr>
              <a:t>2</a:t>
            </a:r>
            <a:r>
              <a:rPr lang="en-US" sz="2000" baseline="30000" dirty="0">
                <a:solidFill>
                  <a:prstClr val="black"/>
                </a:solidFill>
                <a:latin typeface="Calibri"/>
                <a:cs typeface="+mn-cs"/>
              </a:rPr>
              <a:t>+</a:t>
            </a:r>
            <a:r>
              <a:rPr lang="en-US" sz="200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sr-Latn-RS" sz="2000" dirty="0">
                <a:solidFill>
                  <a:prstClr val="black"/>
                </a:solidFill>
                <a:latin typeface="Calibri"/>
                <a:cs typeface="+mn-cs"/>
              </a:rPr>
              <a:t>= </a:t>
            </a:r>
            <a:r>
              <a:rPr lang="en-US" sz="2000" dirty="0">
                <a:solidFill>
                  <a:prstClr val="black"/>
                </a:solidFill>
                <a:latin typeface="Calibri"/>
                <a:cs typeface="+mn-cs"/>
              </a:rPr>
              <a:t>1,9mmol/l (</a:t>
            </a:r>
            <a:r>
              <a:rPr lang="en-US" sz="2000" dirty="0" smtClean="0">
                <a:solidFill>
                  <a:prstClr val="black"/>
                </a:solidFill>
                <a:latin typeface="Calibri"/>
                <a:cs typeface="+mn-cs"/>
              </a:rPr>
              <a:t>7.8mg/dl)</a:t>
            </a:r>
            <a:r>
              <a:rPr lang="sr-Latn-RS" sz="2000" dirty="0" smtClean="0">
                <a:solidFill>
                  <a:prstClr val="black"/>
                </a:solidFill>
                <a:latin typeface="Calibri"/>
                <a:cs typeface="+mn-cs"/>
              </a:rPr>
              <a:t>  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  <a:cs typeface="+mn-cs"/>
              </a:rPr>
              <a:t>5x</a:t>
            </a:r>
            <a:r>
              <a:rPr lang="sr-Latn-RS" sz="2000" dirty="0" smtClean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Calibri"/>
                <a:cs typeface="+mn-cs"/>
              </a:rPr>
              <a:t>↑</a:t>
            </a:r>
            <a:r>
              <a:rPr lang="sr-Latn-RS" sz="2000" dirty="0" smtClean="0">
                <a:solidFill>
                  <a:prstClr val="black"/>
                </a:solidFill>
                <a:latin typeface="Calibri"/>
                <a:cs typeface="+mn-cs"/>
              </a:rPr>
              <a:t>PTH</a:t>
            </a:r>
            <a:endParaRPr lang="en-US" sz="20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102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2" descr="lokacija parat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7" b="6421"/>
          <a:stretch>
            <a:fillRect/>
          </a:stretch>
        </p:blipFill>
        <p:spPr bwMode="auto">
          <a:xfrm>
            <a:off x="2174891" y="1143000"/>
            <a:ext cx="7509302" cy="5029200"/>
          </a:xfrm>
          <a:prstGeom prst="rect">
            <a:avLst/>
          </a:prstGeom>
          <a:noFill/>
          <a:ln w="76200" cmpd="tri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755368" y="6440520"/>
            <a:ext cx="28390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400" dirty="0" smtClean="0"/>
              <a:t>W</a:t>
            </a:r>
            <a:r>
              <a:rPr lang="en-US" sz="1400" dirty="0" err="1" smtClean="0"/>
              <a:t>illiams</a:t>
            </a:r>
            <a:r>
              <a:rPr lang="en-US" sz="1400" dirty="0" smtClean="0"/>
              <a:t> textbook of endocrinology</a:t>
            </a:r>
            <a:endParaRPr lang="en-US" sz="1400" dirty="0"/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10972800" cy="838200"/>
          </a:xfrm>
        </p:spPr>
        <p:txBody>
          <a:bodyPr/>
          <a:lstStyle/>
          <a:p>
            <a:pPr algn="ctr" eaLnBrk="1" hangingPunct="1"/>
            <a:r>
              <a:rPr lang="en-US" altLang="ar-SA" sz="3600" b="1" dirty="0">
                <a:solidFill>
                  <a:schemeClr val="tx1"/>
                </a:solidFill>
              </a:rPr>
              <a:t>PARATHYROID GLAND </a:t>
            </a:r>
          </a:p>
        </p:txBody>
      </p:sp>
    </p:spTree>
  </p:cSld>
  <p:clrMapOvr>
    <a:masterClrMapping/>
  </p:clrMapOvr>
  <p:transition spd="slow" advTm="2144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71600"/>
            <a:ext cx="5406279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114800" y="327149"/>
            <a:ext cx="4099485" cy="504056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3200" dirty="0" err="1" smtClean="0"/>
              <a:t>PTH</a:t>
            </a:r>
            <a:r>
              <a:rPr lang="en-US" sz="3200" dirty="0" smtClean="0"/>
              <a:t> Ca</a:t>
            </a:r>
            <a:r>
              <a:rPr lang="sr-Latn-RS" sz="3200" dirty="0" smtClean="0"/>
              <a:t> TURNOVER</a:t>
            </a:r>
            <a:r>
              <a:rPr lang="en-US" sz="3200" dirty="0" smtClean="0">
                <a:solidFill>
                  <a:srgbClr val="FF0000"/>
                </a:solidFill>
              </a:rPr>
              <a:t/>
            </a:r>
            <a:br>
              <a:rPr lang="en-US" sz="3200" dirty="0" smtClean="0">
                <a:solidFill>
                  <a:srgbClr val="FF0000"/>
                </a:solidFill>
              </a:rPr>
            </a:br>
            <a:endParaRPr lang="en-US" sz="3200" dirty="0" smtClean="0"/>
          </a:p>
        </p:txBody>
      </p:sp>
      <p:pic>
        <p:nvPicPr>
          <p:cNvPr id="9" name="Picture 8" descr="19_22"/>
          <p:cNvPicPr>
            <a:picLocks noChangeAspect="1" noChangeArrowheads="1"/>
          </p:cNvPicPr>
          <p:nvPr/>
        </p:nvPicPr>
        <p:blipFill>
          <a:blip r:embed="rId4" cstate="print"/>
          <a:srcRect l="4173" r="5424"/>
          <a:stretch>
            <a:fillRect/>
          </a:stretch>
        </p:blipFill>
        <p:spPr>
          <a:xfrm>
            <a:off x="8848172" y="1760346"/>
            <a:ext cx="3383133" cy="3539695"/>
          </a:xfrm>
          <a:prstGeom prst="rect">
            <a:avLst/>
          </a:prstGeom>
        </p:spPr>
      </p:pic>
      <p:pic>
        <p:nvPicPr>
          <p:cNvPr id="10" name="Picture 9" descr="19_23"/>
          <p:cNvPicPr>
            <a:picLocks noChangeAspect="1" noChangeArrowheads="1"/>
          </p:cNvPicPr>
          <p:nvPr/>
        </p:nvPicPr>
        <p:blipFill>
          <a:blip r:embed="rId5" cstate="print"/>
          <a:srcRect l="17584" r="16144"/>
          <a:stretch>
            <a:fillRect/>
          </a:stretch>
        </p:blipFill>
        <p:spPr bwMode="auto">
          <a:xfrm>
            <a:off x="5717522" y="1760346"/>
            <a:ext cx="2971807" cy="385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55368" y="6440520"/>
            <a:ext cx="28390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400" dirty="0" smtClean="0"/>
              <a:t>W</a:t>
            </a:r>
            <a:r>
              <a:rPr lang="en-US" sz="1400" dirty="0" err="1" smtClean="0"/>
              <a:t>illiams</a:t>
            </a:r>
            <a:r>
              <a:rPr lang="en-US" sz="1400" dirty="0" smtClean="0"/>
              <a:t> textbook of endocrinology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697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2192</Words>
  <Application>Microsoft Office PowerPoint</Application>
  <PresentationFormat>Widescreen</PresentationFormat>
  <Paragraphs>465</Paragraphs>
  <Slides>63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4" baseType="lpstr">
      <vt:lpstr>Arial</vt:lpstr>
      <vt:lpstr>Calibri</vt:lpstr>
      <vt:lpstr>Cordia New</vt:lpstr>
      <vt:lpstr>msgothic</vt:lpstr>
      <vt:lpstr>Symbol</vt:lpstr>
      <vt:lpstr>Tahoma</vt:lpstr>
      <vt:lpstr>Times New Roman</vt:lpstr>
      <vt:lpstr>Wingdings</vt:lpstr>
      <vt:lpstr>Wingdings 2</vt:lpstr>
      <vt:lpstr>Wingdings 3</vt:lpstr>
      <vt:lpstr>Origin</vt:lpstr>
      <vt:lpstr>NEUROENDOCRINE SYSTEM </vt:lpstr>
      <vt:lpstr>NEUROENDOCRINE SYSTEM</vt:lpstr>
      <vt:lpstr>The Endocrine system is divided into :</vt:lpstr>
      <vt:lpstr>PITUITARY GLAND</vt:lpstr>
      <vt:lpstr>PowerPoint Presentation</vt:lpstr>
      <vt:lpstr>Disease divided into :</vt:lpstr>
      <vt:lpstr>PARATHYROID GLAND </vt:lpstr>
      <vt:lpstr>PARATHYROID GLAND </vt:lpstr>
      <vt:lpstr>PowerPoint Presentation</vt:lpstr>
      <vt:lpstr>    Hyperparathyroidism : Primary OR Secondary</vt:lpstr>
      <vt:lpstr>Morphology in other organs:</vt:lpstr>
      <vt:lpstr>Hyperparathyroidism, clinical picture</vt:lpstr>
      <vt:lpstr>DIAGNOSIS</vt:lpstr>
      <vt:lpstr>PARATHYROID SCAN</vt:lpstr>
      <vt:lpstr>PARATHYROID SCAN</vt:lpstr>
      <vt:lpstr>PARATHYROID SCAN</vt:lpstr>
      <vt:lpstr>PARATHYROID SCAN</vt:lpstr>
      <vt:lpstr>PARATHYROID SCAN</vt:lpstr>
      <vt:lpstr>SPECT/CT 99mTc-MIBI </vt:lpstr>
      <vt:lpstr>PowerPoint Presentation</vt:lpstr>
      <vt:lpstr>MINIMALLY INVASIVE PARATHYROIDECTOMY</vt:lpstr>
      <vt:lpstr>   ADRENAL GLAND  </vt:lpstr>
      <vt:lpstr>PowerPoint Presentation</vt:lpstr>
      <vt:lpstr>  ADRENOCORTICAL ABNORMALITIES:</vt:lpstr>
      <vt:lpstr>ADRENAL SCAN</vt:lpstr>
      <vt:lpstr>PowerPoint Presentation</vt:lpstr>
      <vt:lpstr>ADRENAL SCAN</vt:lpstr>
      <vt:lpstr>ADRENAL SCAN</vt:lpstr>
      <vt:lpstr> CUSHING’Syndrome </vt:lpstr>
      <vt:lpstr> HYPERALDOSTERONISM :</vt:lpstr>
      <vt:lpstr>PowerPoint Presentation</vt:lpstr>
      <vt:lpstr>PowerPoint Presentation</vt:lpstr>
      <vt:lpstr>PET 18FDG</vt:lpstr>
      <vt:lpstr>PET </vt:lpstr>
      <vt:lpstr> THE ADRENAL MEDULLA :</vt:lpstr>
      <vt:lpstr> PHEOCHROMOCYTOMA :</vt:lpstr>
      <vt:lpstr>PowerPoint Presentation</vt:lpstr>
      <vt:lpstr> NEUROBLASTOMA :</vt:lpstr>
      <vt:lpstr>ADRENAL MEDULLA SCAN</vt:lpstr>
      <vt:lpstr>PowerPoint Presentation</vt:lpstr>
      <vt:lpstr>PowerPoint Presentation</vt:lpstr>
      <vt:lpstr>PowerPoint Presentation</vt:lpstr>
      <vt:lpstr>PET - paraganglioma</vt:lpstr>
      <vt:lpstr>PowerPoint Presentation</vt:lpstr>
      <vt:lpstr>PowerPoint Presentation</vt:lpstr>
      <vt:lpstr>GASTROENTEROPANCREATIC NEUROENDOCRINE TUMORS (GEP-NETS</vt:lpstr>
      <vt:lpstr>Clinical syndrome</vt:lpstr>
      <vt:lpstr>PowerPoint Presentation</vt:lpstr>
      <vt:lpstr>PowerPoint Presentation</vt:lpstr>
      <vt:lpstr>SOMATOSTATIN RECEPTOR (SSTR) IMAGING</vt:lpstr>
      <vt:lpstr>SOMATOSTATIN RECEPTOR IMAGING</vt:lpstr>
      <vt:lpstr>SOMATOSTATIN RECEPTOR IMAGING</vt:lpstr>
      <vt:lpstr>99mTc-Тektrotyd  (tyr3-octreotyd)</vt:lpstr>
      <vt:lpstr>SOMATOSTATIN RECEPTOR IMAGING</vt:lpstr>
      <vt:lpstr>SOMATOSTATIN RECEPTOR IMAGING</vt:lpstr>
      <vt:lpstr>SOMATOSTATIN RECEPTOR IMAGING</vt:lpstr>
      <vt:lpstr>99mTc-Тektrotyd (tyr3-octreotyd)</vt:lpstr>
      <vt:lpstr>Paraganglioma Vagal et Carotid Body dex.</vt:lpstr>
      <vt:lpstr>99mTc-Тectrotyd (tyr3-octreotyd)</vt:lpstr>
      <vt:lpstr> MEDULLARY THYROID CARCINOMA </vt:lpstr>
      <vt:lpstr>MTC (Medullary thyroid carcinoma)</vt:lpstr>
      <vt:lpstr>PowerPoint Presentation</vt:lpstr>
      <vt:lpstr>SOMATOSTATIN RECEPTOR IMAGING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NUKLEARNA ENDOKRINOLOGIJA</dc:title>
  <dc:creator>Vlada</dc:creator>
  <cp:lastModifiedBy>Vladimir Vukomanovic</cp:lastModifiedBy>
  <cp:revision>110</cp:revision>
  <dcterms:created xsi:type="dcterms:W3CDTF">2017-08-13T11:32:54Z</dcterms:created>
  <dcterms:modified xsi:type="dcterms:W3CDTF">2023-12-11T08:54:08Z</dcterms:modified>
</cp:coreProperties>
</file>